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8" r:id="rId4"/>
    <p:sldId id="474" r:id="rId6"/>
    <p:sldId id="799" r:id="rId7"/>
    <p:sldId id="921" r:id="rId8"/>
    <p:sldId id="1105" r:id="rId9"/>
    <p:sldId id="1106" r:id="rId10"/>
    <p:sldId id="1133" r:id="rId11"/>
    <p:sldId id="1122" r:id="rId12"/>
    <p:sldId id="1162" r:id="rId13"/>
    <p:sldId id="1163" r:id="rId14"/>
    <p:sldId id="1167" r:id="rId15"/>
    <p:sldId id="1166" r:id="rId16"/>
    <p:sldId id="1164" r:id="rId17"/>
    <p:sldId id="1170" r:id="rId18"/>
    <p:sldId id="1171" r:id="rId19"/>
    <p:sldId id="1173" r:id="rId20"/>
    <p:sldId id="1174" r:id="rId21"/>
    <p:sldId id="1200" r:id="rId22"/>
    <p:sldId id="1201" r:id="rId23"/>
    <p:sldId id="1165" r:id="rId24"/>
    <p:sldId id="1202" r:id="rId25"/>
    <p:sldId id="1203" r:id="rId26"/>
    <p:sldId id="1220" r:id="rId27"/>
    <p:sldId id="1242" r:id="rId28"/>
    <p:sldId id="1204" r:id="rId29"/>
    <p:sldId id="1205" r:id="rId30"/>
    <p:sldId id="1207" r:id="rId31"/>
    <p:sldId id="1243" r:id="rId32"/>
    <p:sldId id="1244" r:id="rId33"/>
    <p:sldId id="1245" r:id="rId34"/>
    <p:sldId id="1246" r:id="rId35"/>
    <p:sldId id="1208" r:id="rId36"/>
    <p:sldId id="1215" r:id="rId37"/>
    <p:sldId id="1216" r:id="rId38"/>
    <p:sldId id="1217" r:id="rId39"/>
    <p:sldId id="1218" r:id="rId40"/>
    <p:sldId id="1219" r:id="rId41"/>
    <p:sldId id="671" r:id="rId42"/>
    <p:sldId id="1099" r:id="rId43"/>
    <p:sldId id="662" r:id="rId44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4" userDrawn="1">
          <p15:clr>
            <a:srgbClr val="A4A3A4"/>
          </p15:clr>
        </p15:guide>
        <p15:guide id="2" pos="382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c" initials="t" lastIdx="0" clrIdx="0"/>
  <p:cmAuthor id="2" name="作者" initials="A" lastIdx="0" clrIdx="1"/>
  <p:cmAuthor id="3" name="tan.ll" initials="t" lastIdx="1" clrIdx="2"/>
  <p:cmAuthor id="4" name="liu.jb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2886"/>
    <a:srgbClr val="8080D0"/>
    <a:srgbClr val="DBAFE7"/>
    <a:srgbClr val="F5F5FB"/>
    <a:srgbClr val="ACACE0"/>
    <a:srgbClr val="FFFFFF"/>
    <a:srgbClr val="FDECEC"/>
    <a:srgbClr val="E0E6F5"/>
    <a:srgbClr val="D3D9E9"/>
    <a:srgbClr val="DFE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58" y="1330"/>
      </p:cViewPr>
      <p:guideLst>
        <p:guide orient="horz" pos="1924"/>
        <p:guide pos="38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9" Type="http://schemas.openxmlformats.org/officeDocument/2006/relationships/tags" Target="tags/tag191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0.png"/><Relationship Id="rId6" Type="http://schemas.openxmlformats.org/officeDocument/2006/relationships/image" Target="../media/image5.png"/><Relationship Id="rId5" Type="http://schemas.openxmlformats.org/officeDocument/2006/relationships/tags" Target="../tags/tag141.xml"/><Relationship Id="rId4" Type="http://schemas.openxmlformats.org/officeDocument/2006/relationships/image" Target="../media/image3.png"/><Relationship Id="rId3" Type="http://schemas.openxmlformats.org/officeDocument/2006/relationships/image" Target="../media/image9.wmf"/><Relationship Id="rId2" Type="http://schemas.openxmlformats.org/officeDocument/2006/relationships/oleObject" Target="../embeddings/oleObject4.bin"/><Relationship Id="rId10" Type="http://schemas.openxmlformats.org/officeDocument/2006/relationships/notesSlide" Target="../notesSlides/notesSlide10.xml"/><Relationship Id="rId1" Type="http://schemas.openxmlformats.org/officeDocument/2006/relationships/tags" Target="../tags/tag14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tags" Target="../tags/tag143.xml"/><Relationship Id="rId4" Type="http://schemas.openxmlformats.org/officeDocument/2006/relationships/image" Target="../media/image3.pn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tags" Target="../tags/tag14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44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2.png"/><Relationship Id="rId3" Type="http://schemas.openxmlformats.org/officeDocument/2006/relationships/image" Target="../media/image5.png"/><Relationship Id="rId2" Type="http://schemas.openxmlformats.org/officeDocument/2006/relationships/tags" Target="../tags/tag145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6.bin"/><Relationship Id="rId5" Type="http://schemas.openxmlformats.org/officeDocument/2006/relationships/tags" Target="../tags/tag147.xml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tags" Target="../tags/tag146.xml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tags" Target="../tags/tag148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7.bin"/><Relationship Id="rId5" Type="http://schemas.openxmlformats.org/officeDocument/2006/relationships/tags" Target="../tags/tag150.xml"/><Relationship Id="rId4" Type="http://schemas.openxmlformats.org/officeDocument/2006/relationships/image" Target="../media/image16.png"/><Relationship Id="rId3" Type="http://schemas.openxmlformats.org/officeDocument/2006/relationships/image" Target="../media/image5.png"/><Relationship Id="rId2" Type="http://schemas.openxmlformats.org/officeDocument/2006/relationships/tags" Target="../tags/tag149.xml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8.bin"/><Relationship Id="rId5" Type="http://schemas.openxmlformats.org/officeDocument/2006/relationships/tags" Target="../tags/tag152.xml"/><Relationship Id="rId4" Type="http://schemas.openxmlformats.org/officeDocument/2006/relationships/image" Target="../media/image17.png"/><Relationship Id="rId3" Type="http://schemas.openxmlformats.org/officeDocument/2006/relationships/image" Target="../media/image5.png"/><Relationship Id="rId2" Type="http://schemas.openxmlformats.org/officeDocument/2006/relationships/tags" Target="../tags/tag151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9.bin"/><Relationship Id="rId5" Type="http://schemas.openxmlformats.org/officeDocument/2006/relationships/tags" Target="../tags/tag154.xml"/><Relationship Id="rId4" Type="http://schemas.openxmlformats.org/officeDocument/2006/relationships/image" Target="../media/image18.png"/><Relationship Id="rId3" Type="http://schemas.openxmlformats.org/officeDocument/2006/relationships/image" Target="../media/image5.png"/><Relationship Id="rId2" Type="http://schemas.openxmlformats.org/officeDocument/2006/relationships/tags" Target="../tags/tag153.xml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10.bin"/><Relationship Id="rId5" Type="http://schemas.openxmlformats.org/officeDocument/2006/relationships/tags" Target="../tags/tag156.xml"/><Relationship Id="rId4" Type="http://schemas.openxmlformats.org/officeDocument/2006/relationships/image" Target="../media/image19.png"/><Relationship Id="rId3" Type="http://schemas.openxmlformats.org/officeDocument/2006/relationships/image" Target="../media/image5.png"/><Relationship Id="rId2" Type="http://schemas.openxmlformats.org/officeDocument/2006/relationships/tags" Target="../tags/tag155.xml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0.png"/><Relationship Id="rId3" Type="http://schemas.openxmlformats.org/officeDocument/2006/relationships/image" Target="../media/image5.png"/><Relationship Id="rId2" Type="http://schemas.openxmlformats.org/officeDocument/2006/relationships/tags" Target="../tags/tag157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1.png"/><Relationship Id="rId3" Type="http://schemas.openxmlformats.org/officeDocument/2006/relationships/image" Target="../media/image5.png"/><Relationship Id="rId2" Type="http://schemas.openxmlformats.org/officeDocument/2006/relationships/tags" Target="../tags/tag158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2.png"/><Relationship Id="rId3" Type="http://schemas.openxmlformats.org/officeDocument/2006/relationships/image" Target="../media/image5.png"/><Relationship Id="rId2" Type="http://schemas.openxmlformats.org/officeDocument/2006/relationships/tags" Target="../tags/tag159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3.png"/><Relationship Id="rId3" Type="http://schemas.openxmlformats.org/officeDocument/2006/relationships/image" Target="../media/image5.png"/><Relationship Id="rId2" Type="http://schemas.openxmlformats.org/officeDocument/2006/relationships/tags" Target="../tags/tag160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6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tags" Target="../tags/tag163.xml"/><Relationship Id="rId4" Type="http://schemas.openxmlformats.org/officeDocument/2006/relationships/image" Target="../media/image3.png"/><Relationship Id="rId3" Type="http://schemas.openxmlformats.org/officeDocument/2006/relationships/image" Target="../media/image24.wmf"/><Relationship Id="rId2" Type="http://schemas.openxmlformats.org/officeDocument/2006/relationships/oleObject" Target="../embeddings/oleObject11.bin"/><Relationship Id="rId1" Type="http://schemas.openxmlformats.org/officeDocument/2006/relationships/tags" Target="../tags/tag16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5.png"/><Relationship Id="rId3" Type="http://schemas.openxmlformats.org/officeDocument/2006/relationships/image" Target="../media/image5.png"/><Relationship Id="rId2" Type="http://schemas.openxmlformats.org/officeDocument/2006/relationships/tags" Target="../tags/tag164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65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27.png"/><Relationship Id="rId6" Type="http://schemas.openxmlformats.org/officeDocument/2006/relationships/tags" Target="../tags/tag168.xml"/><Relationship Id="rId5" Type="http://schemas.openxmlformats.org/officeDocument/2006/relationships/image" Target="../media/image26.png"/><Relationship Id="rId4" Type="http://schemas.openxmlformats.org/officeDocument/2006/relationships/tags" Target="../tags/tag167.xml"/><Relationship Id="rId3" Type="http://schemas.openxmlformats.org/officeDocument/2006/relationships/image" Target="../media/image5.png"/><Relationship Id="rId2" Type="http://schemas.openxmlformats.org/officeDocument/2006/relationships/tags" Target="../tags/tag166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tags" Target="../tags/tag170.xml"/><Relationship Id="rId3" Type="http://schemas.openxmlformats.org/officeDocument/2006/relationships/image" Target="../media/image5.png"/><Relationship Id="rId2" Type="http://schemas.openxmlformats.org/officeDocument/2006/relationships/tags" Target="../tags/tag16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30.png"/><Relationship Id="rId6" Type="http://schemas.openxmlformats.org/officeDocument/2006/relationships/tags" Target="../tags/tag173.xml"/><Relationship Id="rId5" Type="http://schemas.openxmlformats.org/officeDocument/2006/relationships/image" Target="../media/image29.png"/><Relationship Id="rId4" Type="http://schemas.openxmlformats.org/officeDocument/2006/relationships/tags" Target="../tags/tag172.xml"/><Relationship Id="rId3" Type="http://schemas.openxmlformats.org/officeDocument/2006/relationships/image" Target="../media/image5.png"/><Relationship Id="rId2" Type="http://schemas.openxmlformats.org/officeDocument/2006/relationships/tags" Target="../tags/tag17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74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6.xml"/><Relationship Id="rId3" Type="http://schemas.openxmlformats.org/officeDocument/2006/relationships/image" Target="../media/image5.png"/><Relationship Id="rId2" Type="http://schemas.openxmlformats.org/officeDocument/2006/relationships/tags" Target="../tags/tag175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8.xml"/><Relationship Id="rId3" Type="http://schemas.openxmlformats.org/officeDocument/2006/relationships/image" Target="../media/image5.png"/><Relationship Id="rId2" Type="http://schemas.openxmlformats.org/officeDocument/2006/relationships/tags" Target="../tags/tag177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tags" Target="../tags/tag180.xml"/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tags" Target="../tags/tag179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8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33.png"/><Relationship Id="rId6" Type="http://schemas.openxmlformats.org/officeDocument/2006/relationships/tags" Target="../tags/tag184.xml"/><Relationship Id="rId5" Type="http://schemas.openxmlformats.org/officeDocument/2006/relationships/image" Target="../media/image5.png"/><Relationship Id="rId4" Type="http://schemas.openxmlformats.org/officeDocument/2006/relationships/tags" Target="../tags/tag183.xml"/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tags" Target="../tags/tag18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87.xml"/><Relationship Id="rId5" Type="http://schemas.openxmlformats.org/officeDocument/2006/relationships/image" Target="../media/image5.png"/><Relationship Id="rId4" Type="http://schemas.openxmlformats.org/officeDocument/2006/relationships/tags" Target="../tags/tag186.xml"/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tags" Target="../tags/tag185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8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89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tags" Target="../tags/tag130.xml"/><Relationship Id="rId4" Type="http://schemas.openxmlformats.org/officeDocument/2006/relationships/image" Target="../media/image3.png"/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tags" Target="../tags/tag129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0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tags" Target="../tags/tag132.xml"/><Relationship Id="rId4" Type="http://schemas.openxmlformats.org/officeDocument/2006/relationships/image" Target="../media/image3.png"/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tags" Target="../tags/tag1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5.png"/><Relationship Id="rId7" Type="http://schemas.openxmlformats.org/officeDocument/2006/relationships/tags" Target="../tags/tag13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tags" Target="../tags/tag134.xml"/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2" Type="http://schemas.openxmlformats.org/officeDocument/2006/relationships/notesSlide" Target="../notesSlides/notesSlide6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3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6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tags" Target="../tags/tag13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39.xml"/><Relationship Id="rId3" Type="http://schemas.openxmlformats.org/officeDocument/2006/relationships/image" Target="../media/image5.png"/><Relationship Id="rId2" Type="http://schemas.openxmlformats.org/officeDocument/2006/relationships/tags" Target="../tags/tag13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卓越工程师学院VI（临时）2-2-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-25400"/>
            <a:ext cx="12205335" cy="6883400"/>
          </a:xfrm>
          <a:prstGeom prst="rect">
            <a:avLst/>
          </a:prstGeom>
        </p:spPr>
      </p:pic>
      <p:sp>
        <p:nvSpPr>
          <p:cNvPr id="6155" name="矩形 11"/>
          <p:cNvSpPr>
            <a:spLocks noChangeArrowheads="1"/>
          </p:cNvSpPr>
          <p:nvPr/>
        </p:nvSpPr>
        <p:spPr bwMode="auto">
          <a:xfrm>
            <a:off x="3267393" y="4300855"/>
            <a:ext cx="56565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徐建文</a:t>
            </a:r>
            <a:endParaRPr lang="zh-CN" altLang="en-US" sz="2000" b="1" dirty="0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重庆大学国家卓越工程师学院</a:t>
            </a:r>
            <a:endParaRPr lang="zh-CN" altLang="en-US" sz="2000" b="1" dirty="0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14965" y="287020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/>
                </a:solidFill>
              </a:rPr>
              <a:t>CQEIE 2022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  <p:pic>
        <p:nvPicPr>
          <p:cNvPr id="21" name="图片 20" descr="资源 1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241935"/>
            <a:ext cx="2256790" cy="427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62560" y="20434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1901190" y="2102485"/>
            <a:ext cx="8377555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《概率论与数理统计》</a:t>
            </a:r>
            <a:br>
              <a:rPr lang="zh-CN" altLang="en-US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</a:br>
            <a:r>
              <a:rPr lang="en-US" altLang="zh-CN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</a:t>
            </a:r>
            <a:r>
              <a:rPr lang="en-US" altLang="zh-CN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ecture 10</a:t>
            </a:r>
            <a:r>
              <a:rPr lang="en-US" altLang="zh-CN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机器</a:t>
            </a:r>
            <a:r>
              <a:rPr lang="zh-CN" altLang="en-US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学习分类算法</a:t>
            </a:r>
            <a:r>
              <a:rPr lang="zh-CN" altLang="en-US" sz="4000" b="1" dirty="0">
                <a:solidFill>
                  <a:schemeClr val="bg2"/>
                </a:solidFill>
                <a:effectLst>
                  <a:reflection blurRad="25400" stA="10000" endA="900" endPos="79000" dist="127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项目</a:t>
            </a:r>
            <a:endParaRPr lang="zh-CN" altLang="en-US" sz="4000" b="1" dirty="0">
              <a:solidFill>
                <a:schemeClr val="bg2"/>
              </a:solidFill>
              <a:effectLst>
                <a:reflection blurRad="25400" stA="10000" endA="900" endPos="79000" dist="127000" dir="5400000" sy="-100000" algn="bl" rotWithShape="0"/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901045" y="925830"/>
            <a:ext cx="629920" cy="5411470"/>
            <a:chOff x="17167" y="1458"/>
            <a:chExt cx="992" cy="8522"/>
          </a:xfrm>
        </p:grpSpPr>
        <p:sp>
          <p:nvSpPr>
            <p:cNvPr id="3" name="文本框 2"/>
            <p:cNvSpPr txBox="1"/>
            <p:nvPr/>
          </p:nvSpPr>
          <p:spPr>
            <a:xfrm>
              <a:off x="17553" y="1458"/>
              <a:ext cx="593" cy="240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>
                  <a:solidFill>
                    <a:schemeClr val="bg1">
                      <a:alpha val="60000"/>
                    </a:schemeClr>
                  </a:solidFill>
                </a:rPr>
                <a:t>未来卓越工程师摇篮</a:t>
              </a:r>
              <a:endParaRPr lang="zh-CN" altLang="en-US" sz="1100" b="1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167" y="1458"/>
              <a:ext cx="621" cy="25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>
                  <a:solidFill>
                    <a:schemeClr val="bg1">
                      <a:alpha val="60000"/>
                    </a:schemeClr>
                  </a:solidFill>
                </a:rPr>
                <a:t>中国新工科教育探路者</a:t>
              </a:r>
              <a:endParaRPr lang="zh-CN" altLang="en-US" sz="1100" b="1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7167" y="4070"/>
              <a:ext cx="621" cy="59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b="1">
                  <a:solidFill>
                    <a:schemeClr val="bg1">
                      <a:alpha val="60000"/>
                    </a:schemeClr>
                  </a:solidFill>
                </a:rPr>
                <a:t>The Explorer of New Engineering Education in China</a:t>
              </a:r>
              <a:endParaRPr lang="en-US" altLang="zh-CN" sz="1100" b="1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539" y="4070"/>
              <a:ext cx="621" cy="59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b="1">
                  <a:solidFill>
                    <a:schemeClr val="bg1">
                      <a:alpha val="60000"/>
                    </a:schemeClr>
                  </a:solidFill>
                </a:rPr>
                <a:t>The Cradle of Future Elite Engineers</a:t>
              </a:r>
              <a:endParaRPr lang="en-US" altLang="zh-CN" sz="1100" b="1">
                <a:solidFill>
                  <a:schemeClr val="bg1">
                    <a:alpha val="60000"/>
                  </a:schemeClr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>
            <p:custDataLst>
              <p:tags r:id="rId1"/>
            </p:custDataLst>
          </p:nvPr>
        </p:nvGraphicFramePr>
        <p:xfrm>
          <a:off x="3163570" y="4450715"/>
          <a:ext cx="5391785" cy="147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5452745" imgH="1733550" progId="Paint.Picture">
                  <p:embed/>
                </p:oleObj>
              </mc:Choice>
              <mc:Fallback>
                <p:oleObj name="" r:id="rId2" imgW="5452745" imgH="1733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63570" y="4450715"/>
                        <a:ext cx="5391785" cy="147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间隔支持向量机是一种基于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线性可分数据集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的分类模型。假定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{(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)}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表示一个二分类数据集，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其中第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样本对应的标签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,+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基本</a:t>
                </a:r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问题：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对平面上的线性可分数据集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𝑝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，如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下图所示。线性可分，意味着可用一条直线将两类数据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分开。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显然这样的直线有无穷多条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比如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A &amp; B)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，而虚线代表对应直线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能上下移动的极限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位置。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问题：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如何从无穷多条直线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(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对应无穷多个分类器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中选择最优？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2494280" y="2392045"/>
          <a:ext cx="6243320" cy="1737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5310505" imgH="1924050" progId="Paint.Picture">
                  <p:embed/>
                </p:oleObj>
              </mc:Choice>
              <mc:Fallback>
                <p:oleObj name="" r:id="rId2" imgW="5310505" imgH="1924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4280" y="2392045"/>
                        <a:ext cx="6243320" cy="1737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线性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：</a:t>
            </a: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硬间隔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对上述两个分类器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和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B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，直观上来看，二者上下两个极限状态之间的间隔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(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两条虚线之间的垂直距离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不同。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下图通过增加一个红色样本点，更进一步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来演示了两种分类器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(A &amp; B)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的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区别：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显然：此时分类器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依然有很好的分类结果，而分类器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B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则出现了分类错误，这表明分类器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的优于分类器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B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。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实际上，具有“最大间隔”的分类器就是SVM要寻找的最优解，而最优解对应的两侧虚线所穿过的样本点，就是SVM中的支持样本点，称为"</a:t>
            </a:r>
            <a:r>
              <a:rPr lang="zh-CN" altLang="en-US" b="1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支持向量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"。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线性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：</a:t>
            </a: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硬间隔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硬间隔</a:t>
            </a:r>
            <a:r>
              <a:rPr lang="en-US" altLang="zh-CN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SVM</a:t>
            </a:r>
            <a:r>
              <a:rPr lang="zh-CN" altLang="en-US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的基本数学模型</a:t>
            </a:r>
            <a:endParaRPr lang="zh-CN" altLang="en-US" dirty="0">
              <a:solidFill>
                <a:srgbClr val="FF0000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显然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SVM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中寻找最优分类器的问题，本质上是一个优化问题。任何一个优化问题需要关注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个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因素：</a:t>
            </a:r>
            <a:endParaRPr lang="zh-CN" altLang="en-US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其一，目标函数，也就是你希望什么东西的什么指标达到最好；</a:t>
            </a:r>
            <a:endParaRPr lang="zh-CN" altLang="en-US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其二，优化对象，你期望通过改变哪些因素来使你的目标函数达到最优；</a:t>
            </a:r>
            <a:endParaRPr lang="zh-CN" altLang="en-US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其三，约束条件，优化对象一般需要满足一些特定的约束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条件。</a:t>
            </a:r>
            <a:endParaRPr lang="zh-CN" altLang="en-US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endParaRPr lang="en-US" altLang="zh-CN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先看优化对象：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对于样本数据：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{(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)}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𝑛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sym typeface="+mn-ea"/>
                      </a:rPr>
                      <m:t>, 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,+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mtClean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mtClean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由解析几何的基本知识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可知，显然其分类器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超平面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的一般表达式为：</a:t>
                </a:r>
                <a:endParaRPr lang="zh-CN" altLang="en-US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+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⋯+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𝑝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+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𝑏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𝑇</m:t>
                          </m:r>
                        </m:sup>
                      </m:sSup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+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𝑏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0</m:t>
                      </m:r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且此时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𝑤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为该超平面的法向量，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为超平面的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截距。</a:t>
                </a:r>
                <a:endParaRPr lang="zh-CN" altLang="en-US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显然，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中的优化对象就是上述分类器，或者说超平面中的参数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𝑤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备注：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𝑝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时，分类器为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上的直线；当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𝑝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2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上的平面；当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𝑝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&gt;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2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上的超平面。</a:t>
                </a:r>
                <a:endParaRPr lang="zh-CN" altLang="en-US" dirty="0" smtClean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再看目标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函数：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在线性SVM算法中，目标函数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显然就是"分类间隔"，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即目标是最大化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“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分类间隔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𝑊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2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𝑑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如右图所示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𝑑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表示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“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支持向量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到最优分类器的距离。</a:t>
                </a:r>
                <a:endParaRPr lang="zh-CN" altLang="en-US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最大化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𝑊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等价于最大化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𝑑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endParaRPr lang="zh-CN" altLang="en-US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/>
          <p:nvPr>
            <p:custDataLst>
              <p:tags r:id="rId5"/>
            </p:custDataLst>
          </p:nvPr>
        </p:nvGraphicFramePr>
        <p:xfrm>
          <a:off x="7487285" y="1752600"/>
          <a:ext cx="3839210" cy="283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4819650" imgH="3319780" progId="Paint.Picture">
                  <p:embed/>
                </p:oleObj>
              </mc:Choice>
              <mc:Fallback>
                <p:oleObj name="" r:id="rId6" imgW="4819650" imgH="331978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87285" y="1752600"/>
                        <a:ext cx="3839210" cy="2830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最后看约束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条件：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实际上，这里的约束条件涉及到两个问题，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即如何判断超平面是否将样本点正确分类？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此外，目标函数是求距离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𝑑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的最大值，则首先需要找到哪些是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“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支持向量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对于目标函数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𝑑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的取值范围受到的限制和约束，关键问题是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如何将其数学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化。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最后看约束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条件：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以上述平面上的分类问题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为例：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对任意一点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，其到最优分类直线的距离为：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</a:t>
                </a:r>
                <a:endParaRPr lang="en-US" altLang="zh-CN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首先：如果此时最优分类直线确实实现了分类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目标，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则所有样本点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𝑜𝑟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必定都要满足约束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 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为最优距离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：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00000"/>
                  </a:lnSpc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𝑏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|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||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||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≥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𝑑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  ⇔ 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CN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+</m:t>
                                  </m:r>
                                  <m: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||</m:t>
                                  </m:r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𝑤</m:t>
                                  </m:r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||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≥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𝑑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, 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   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CN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+</m:t>
                                  </m:r>
                                  <m: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||</m:t>
                                  </m:r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𝑤</m:t>
                                  </m:r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||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≤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𝑑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, 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e>
                          </m:eqArr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  ⇔  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+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||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||</m:t>
                              </m:r>
                            </m:den>
                          </m:f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≥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𝑑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 ⇔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||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||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𝑑</m:t>
                              </m:r>
                            </m:den>
                          </m:f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𝑏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≥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/>
          <p:nvPr>
            <p:custDataLst>
              <p:tags r:id="rId5"/>
            </p:custDataLst>
          </p:nvPr>
        </p:nvGraphicFramePr>
        <p:xfrm>
          <a:off x="7487285" y="1752600"/>
          <a:ext cx="3839210" cy="283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4819650" imgH="3319780" progId="Paint.Picture">
                  <p:embed/>
                </p:oleObj>
              </mc:Choice>
              <mc:Fallback>
                <p:oleObj name="" r:id="rId6" imgW="4819650" imgH="331978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87285" y="1752600"/>
                        <a:ext cx="3839210" cy="2830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最后看约束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条件：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注意到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∙(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endParaRPr lang="en-US" altLang="zh-CN" i="1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i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本质上代表同一个超平面，因此上述约束条件可以等价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改写为：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)≥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/>
          <p:nvPr>
            <p:custDataLst>
              <p:tags r:id="rId5"/>
            </p:custDataLst>
          </p:nvPr>
        </p:nvGraphicFramePr>
        <p:xfrm>
          <a:off x="7487285" y="1752600"/>
          <a:ext cx="3839210" cy="283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4819650" imgH="3319780" progId="Paint.Picture">
                  <p:embed/>
                </p:oleObj>
              </mc:Choice>
              <mc:Fallback>
                <p:oleObj name="" r:id="rId6" imgW="4819650" imgH="331978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87285" y="1752600"/>
                        <a:ext cx="3839210" cy="2830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最后看约束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条件：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另一方面，注意到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“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支持向量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都是位于最优分类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超平面上，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即若点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,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“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支持向量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，则必有：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r>
                  <a:rPr lang="en-US" altLang="zh-CN" i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.</a:t>
                </a:r>
                <a:endParaRPr lang="en-US" altLang="zh-CN" i="1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i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于是最大化目标函数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(“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支持向量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到最优分类超平面的间隔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等价于最大化：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</m:den>
                    </m:f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，也等价于最小化：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i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 i="1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i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/>
          <p:nvPr>
            <p:custDataLst>
              <p:tags r:id="rId5"/>
            </p:custDataLst>
          </p:nvPr>
        </p:nvGraphicFramePr>
        <p:xfrm>
          <a:off x="7487285" y="1752600"/>
          <a:ext cx="3839210" cy="283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4819650" imgH="3319780" progId="Paint.Picture">
                  <p:embed/>
                </p:oleObj>
              </mc:Choice>
              <mc:Fallback>
                <p:oleObj name="" r:id="rId6" imgW="4819650" imgH="331978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87285" y="1752600"/>
                        <a:ext cx="3839210" cy="2830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综上所述：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的基本数学模型可以描述为如下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不等式约束的二次型函数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的约束优化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问题：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00000"/>
                  </a:lnSpc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𝑤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, 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𝑏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 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zh-CN" altLang="en-US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zh-CN" altLang="en-US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||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𝑤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||</m:t>
                                    </m:r>
                                  </m:e>
                                  <m:sup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2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                                                      </m:t>
                                    </m:r>
                                  </m:sup>
                                </m:sSup>
                              </m:e>
                            </m:func>
                          </m:e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𝑠𝑡</m:t>
                            </m:r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: 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+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𝑏</m:t>
                            </m:r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)≥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, 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,⋯,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e>
                        </m:eqArr>
                      </m:e>
                    </m:d>
                  </m:oMath>
                </a14:m>
                <a:endParaRPr lang="en-US" altLang="zh-CN" i="1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200000"/>
                  </a:lnSpc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endParaRPr lang="en-US" altLang="zh-CN" i="1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L="285750" indent="-285750" algn="just">
                  <a:lnSpc>
                    <a:spcPct val="20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备注：</a:t>
                </a:r>
                <a:r>
                  <a:rPr lang="zh-CN" altLang="en-US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对于不等式约束的优化问题，需要考察其拉格朗日对偶</a:t>
                </a:r>
                <a:r>
                  <a:rPr lang="zh-CN" altLang="en-US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问题和</a:t>
                </a:r>
                <a:r>
                  <a:rPr lang="en-US" altLang="zh-CN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KKT</a:t>
                </a:r>
                <a:r>
                  <a:rPr lang="zh-CN" altLang="en-US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条件。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/>
          <p:nvPr>
            <p:custDataLst>
              <p:tags r:id="rId5"/>
            </p:custDataLst>
          </p:nvPr>
        </p:nvGraphicFramePr>
        <p:xfrm>
          <a:off x="7487285" y="1752600"/>
          <a:ext cx="3839210" cy="283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4819650" imgH="3319780" progId="Paint.Picture">
                  <p:embed/>
                </p:oleObj>
              </mc:Choice>
              <mc:Fallback>
                <p:oleObj name="" r:id="rId6" imgW="4819650" imgH="331978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87285" y="1752600"/>
                        <a:ext cx="3839210" cy="2830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rcRect t="45402"/>
          <a:stretch>
            <a:fillRect/>
          </a:stretch>
        </p:blipFill>
        <p:spPr>
          <a:xfrm>
            <a:off x="635" y="3114040"/>
            <a:ext cx="12192000" cy="3743960"/>
          </a:xfrm>
          <a:prstGeom prst="rect">
            <a:avLst/>
          </a:prstGeom>
        </p:spPr>
      </p:pic>
      <p:pic>
        <p:nvPicPr>
          <p:cNvPr id="23" name="图片 22" descr="学院照片"/>
          <p:cNvPicPr>
            <a:picLocks noChangeAspect="1"/>
          </p:cNvPicPr>
          <p:nvPr/>
        </p:nvPicPr>
        <p:blipFill>
          <a:blip r:embed="rId1"/>
          <a:srcRect t="57237"/>
          <a:stretch>
            <a:fillRect/>
          </a:stretch>
        </p:blipFill>
        <p:spPr>
          <a:xfrm>
            <a:off x="0" y="-12700"/>
            <a:ext cx="12192635" cy="293243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35" y="2367915"/>
            <a:ext cx="12192000" cy="748665"/>
          </a:xfrm>
          <a:prstGeom prst="rect">
            <a:avLst/>
          </a:prstGeom>
          <a:gradFill>
            <a:gsLst>
              <a:gs pos="77000">
                <a:srgbClr val="583FA8"/>
              </a:gs>
              <a:gs pos="43000">
                <a:srgbClr val="7B32B2"/>
              </a:gs>
              <a:gs pos="0">
                <a:srgbClr val="5E2688">
                  <a:alpha val="100000"/>
                </a:srgbClr>
              </a:gs>
              <a:gs pos="100000">
                <a:srgbClr val="401A5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054475" y="2484120"/>
            <a:ext cx="4064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  </a:t>
            </a:r>
            <a:r>
              <a:rPr lang="zh-CN" altLang="en-US" sz="26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目</a:t>
            </a:r>
            <a:r>
              <a:rPr lang="en-US" altLang="zh-CN" sz="26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</a:t>
            </a:r>
            <a:r>
              <a:rPr lang="zh-CN" altLang="en-US" sz="26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录</a:t>
            </a:r>
            <a:r>
              <a:rPr lang="en-US" altLang="zh-CN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——</a:t>
            </a:r>
            <a:endParaRPr lang="en-US" altLang="zh-CN" sz="2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4" name="表格 33"/>
          <p:cNvGraphicFramePr/>
          <p:nvPr>
            <p:custDataLst>
              <p:tags r:id="rId2"/>
            </p:custDataLst>
          </p:nvPr>
        </p:nvGraphicFramePr>
        <p:xfrm>
          <a:off x="2489835" y="3116580"/>
          <a:ext cx="8016875" cy="164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7955"/>
                <a:gridCol w="2387600"/>
                <a:gridCol w="2941320"/>
              </a:tblGrid>
              <a:tr h="16471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01 </a:t>
                      </a:r>
                      <a:endParaRPr lang="en-US" altLang="zh-CN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机器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学习概述</a:t>
                      </a:r>
                      <a:endParaRPr lang="zh-CN" altLang="en-US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anchor="ctr">
                    <a:lnL>
                      <a:noFill/>
                    </a:lnL>
                    <a:lnR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02 </a:t>
                      </a:r>
                      <a:endParaRPr lang="en-US" altLang="zh-CN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SVM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分类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模型</a:t>
                      </a:r>
                      <a:endParaRPr lang="zh-CN" altLang="en-US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</a:txBody>
                  <a:tcPr anchor="ctr">
                    <a:lnL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L>
                    <a:lnR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03 </a:t>
                      </a:r>
                      <a:endParaRPr lang="en-US" altLang="zh-CN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项目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  <a:sym typeface="+mn-ea"/>
                        </a:rPr>
                        <a:t>要求</a:t>
                      </a:r>
                      <a:endParaRPr lang="zh-CN" altLang="en-US" sz="1800" dirty="0">
                        <a:solidFill>
                          <a:srgbClr val="7030A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  <a:sym typeface="+mn-ea"/>
                      </a:endParaRPr>
                    </a:p>
                  </a:txBody>
                  <a:tcPr anchor="ctr">
                    <a:lnL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L>
                    <a:lnR w="3175">
                      <a:solidFill>
                        <a:schemeClr val="bg2">
                          <a:lumMod val="85000"/>
                        </a:schemeClr>
                      </a:solidFill>
                      <a:prstDash val="sysDot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的模型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求解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基于不等式约束的凸优化问题，可以基于拉格朗日对偶问题和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KKT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条件，然后利用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SMO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算法求解。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得到最优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，从而可构造最优分类超平面：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e>
                        <m:sup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𝑇</m:t>
                          </m:r>
                        </m:sup>
                      </m:sSup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+</m:t>
                      </m:r>
                      <m:sSup>
                        <m:sSup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0</m:t>
                      </m:r>
                    </m:oMath>
                  </m:oMathPara>
                </a14:m>
                <a:endParaRPr lang="en-US" altLang="zh-CN" i="1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的分类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判别：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对待分类的样本点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𝑥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，根据以下决策函数来进行分类判别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𝑠𝑔𝑛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i="1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即当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时返回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-1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，否则返回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1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：软间隔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软间隔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硬间距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要求构建的分类超平面完全正确的分类所有训练数据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，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由于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实际样本被假设成线性可分的条件太强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，为避免过拟合，考虑软间距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soft-margin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）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SVM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模型。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所谓软间距，就是允许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一些点不满足线性可分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的约束条件，即：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sym typeface="+mn-ea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sym typeface="+mn-ea"/>
                      </a:rPr>
                      <m:t>1</m:t>
                    </m:r>
                    <m:r>
                      <a:rPr lang="zh-CN" altLang="en-US" i="1">
                        <a:latin typeface="Cambria Math" panose="02040503050406030204" charset="0"/>
                        <a:ea typeface="楷体" panose="02010609060101010101" pitchFamily="49" charset="-122"/>
                        <a:sym typeface="+mn-ea"/>
                      </a:rPr>
                      <m:t>。</m:t>
                    </m:r>
                  </m:oMath>
                </a14:m>
                <a:endParaRPr lang="zh-CN" altLang="en-US" i="1">
                  <a:latin typeface="Cambria Math" panose="02040503050406030204" charset="0"/>
                  <a:ea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当然，天下没有免费的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午餐，我们希望这样的点不能太多，因此要对违反约束的点施加一定的惩罚。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：软间隔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软间隔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对于不满足约束条件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楷体" panose="02010609060101010101" pitchFamily="49" charset="-122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sym typeface="+mn-ea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charset="0"/>
                        <a:ea typeface="楷体" panose="02010609060101010101" pitchFamily="49" charset="-122"/>
                        <a:sym typeface="+mn-ea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的样本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，引入非负惩罚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(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也成为松弛变量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：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m:t>𝑚𝑎𝑥</m:t>
                      </m:r>
                      <m:r>
                        <a:rPr lang="en-US" altLang="zh-CN" i="1"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m:t>{</m:t>
                      </m:r>
                      <m:r>
                        <a:rPr lang="en-US" altLang="zh-CN" i="1"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m:t>,  </m:t>
                      </m:r>
                      <m:r>
                        <a:rPr lang="en-US" altLang="zh-CN" i="1"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sym typeface="+mn-ea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sym typeface="+mn-ea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sym typeface="+mn-ea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sym typeface="+mn-ea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m:t>}=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,                                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≥</m:t>
                              </m:r>
                              <m:r>
                                <a:rPr lang="en-US" altLang="zh-CN" b="0" i="1" smtClean="0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 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  <m:t>, 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sym typeface="+mn-ea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sym typeface="+mn-ea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charset="0"/>
                                  <a:ea typeface="楷体" panose="02010609060101010101" pitchFamily="49" charset="-122"/>
                                  <a:sym typeface="+mn-ea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从而得到软间隔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如下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模型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ctr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𝑤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, 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𝑏</m:t>
                                    </m:r>
                                    <m: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, </m:t>
                                    </m:r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 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zh-CN" altLang="en-US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zh-CN" altLang="en-US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||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𝑤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||</m:t>
                                    </m:r>
                                  </m:e>
                                  <m:sup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+</m:t>
                                </m:r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𝑐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=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 dirty="0">
                                        <a:latin typeface="Cambria Math" panose="02040503050406030204" charset="0"/>
                                        <a:ea typeface="楷体" panose="02010609060101010101" pitchFamily="49" charset="-122"/>
                                        <a:cs typeface="Cambria Math" panose="02040503050406030204" charset="0"/>
                                        <a:sym typeface="+mn-ea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panose="02040503050406030204" charset="0"/>
                                            <a:ea typeface="楷体" panose="02010609060101010101" pitchFamily="49" charset="-122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func>
                          </m:e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𝑠𝑡</m:t>
                            </m:r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: 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+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𝑏</m:t>
                            </m:r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≥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, 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charset="0"/>
                                    <a:ea typeface="楷体" panose="02010609060101010101" pitchFamily="49" charset="-122"/>
                                    <a:cs typeface="Cambria Math" panose="02040503050406030204" charset="0"/>
                                    <a:sym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≥</m:t>
                            </m:r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0</m:t>
                            </m:r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, 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,⋯,</m:t>
                            </m:r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e>
                        </m:eqArr>
                      </m:e>
                    </m:d>
                  </m:oMath>
                </a14:m>
                <a:endParaRPr lang="en-US" altLang="zh-CN" i="1" dirty="0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L="285750" indent="-285750" algn="l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marL="285750" indent="-285750" algn="l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b="1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备注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：可见每一个样本都有一个对应的松弛变量，表征该样本不满足约束的程度。 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l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      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𝑐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&gt;</m:t>
                    </m:r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为惩罚参数，  值越大，对分类的惩罚越大。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l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      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跟硬间隔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一样，先用拉格朗日乘子法得到拉格朗日函数，再求其对偶问题。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：软间隔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软间隔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的基本数学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模型</a:t>
                </a:r>
                <a:endParaRPr lang="zh-CN" altLang="en-US" dirty="0">
                  <a:solidFill>
                    <a:srgbClr val="FF0000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软间隔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的基本数学模型结构可以改写为：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>
                  <a:lnSpc>
                    <a:spcPct val="150000"/>
                  </a:lnSpc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, 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𝑏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, 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 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en-US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zh-CN" altLang="en-US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||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||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𝑐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</a:endParaRPr>
              </a:p>
              <a:p>
                <a:pPr indent="0">
                  <a:lnSpc>
                    <a:spcPct val="15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其中学习机、损失项、正则化项分别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定义为：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>
                  <a:lnSpc>
                    <a:spcPct val="15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                        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学习机：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rPr>
                      <m:t>𝑏</m:t>
                    </m:r>
                  </m:oMath>
                </a14:m>
                <a:endParaRPr lang="en-US" altLang="zh-CN" b="0" i="1" smtClean="0">
                  <a:solidFill>
                    <a:schemeClr val="tx1"/>
                  </a:solidFill>
                  <a:latin typeface="Cambria Math" panose="02040503050406030204" charset="0"/>
                  <a:ea typeface="楷体" panose="02010609060101010101" pitchFamily="49" charset="-122"/>
                </a:endParaRPr>
              </a:p>
              <a:p>
                <a:pPr indent="0">
                  <a:lnSpc>
                    <a:spcPct val="15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mtClean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                                     </a:t>
                </a:r>
                <a:r>
                  <a:rPr lang="zh-CN" altLang="en-US" smtClean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损失项</a:t>
                </a:r>
                <a:r>
                  <a:rPr lang="zh-CN" altLang="en-US" i="1" smtClean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rPr>
                      <m:t>𝑐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0" i="0" smtClean="0">
                  <a:latin typeface="Cambria Math" panose="02040503050406030204" charset="0"/>
                </a:endParaRPr>
              </a:p>
              <a:p>
                <a:pPr indent="0">
                  <a:lnSpc>
                    <a:spcPct val="15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                         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正则项：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latin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i="1">
                            <a:latin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zh-CN" altLang="en-US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zh-CN" altLang="en-US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charset="0"/>
                                <a:ea typeface="楷体" panose="02010609060101010101" pitchFamily="49" charset="-122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charset="0"/>
                            <a:ea typeface="楷体" panose="02010609060101010101" pitchFamily="49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i="1" smtClean="0">
                  <a:latin typeface="Cambria Math" panose="02040503050406030204" charset="0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线性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：软间隔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软间隔</a:t>
            </a:r>
            <a:r>
              <a:rPr lang="en-US" altLang="zh-CN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SVM</a:t>
            </a:r>
            <a:r>
              <a:rPr lang="zh-CN" altLang="en-US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的求解</a:t>
            </a:r>
            <a:r>
              <a:rPr lang="zh-CN" altLang="en-US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算法</a:t>
            </a:r>
            <a:endParaRPr lang="zh-CN" altLang="en-US" dirty="0">
              <a:solidFill>
                <a:srgbClr val="FF0000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软间隔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的求解算法有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很多：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Clip-DCD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算法：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Peng, X., Chen, D., Kong, L., 2014. A clipping dual coordinate descent algorithm for solving support vector machines.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Knowledge-Based Systems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, 71, 266–278.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随机梯度算法：</a:t>
            </a:r>
            <a:r>
              <a:rPr lang="en-US" altLang="zh-C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Shalev-Shwartz, S. , Singer, Y. , </a:t>
            </a:r>
            <a:r>
              <a:rPr lang="en-US" altLang="zh-CN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Srebro</a:t>
            </a:r>
            <a:r>
              <a:rPr lang="en-US" altLang="zh-C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N. , &amp; Cotter, A. . (2011). </a:t>
            </a:r>
            <a:r>
              <a:rPr lang="en-US" altLang="zh-CN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Pegasos</a:t>
            </a:r>
            <a:r>
              <a:rPr lang="en-US" altLang="zh-C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primal estimated sub-gradient solver for </a:t>
            </a:r>
            <a:r>
              <a:rPr lang="en-US" altLang="zh-CN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svm</a:t>
            </a:r>
            <a:r>
              <a:rPr lang="en-US" altLang="zh-C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 </a:t>
            </a:r>
            <a:r>
              <a:rPr lang="en-US" altLang="zh-CN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Mathematical Programming,</a:t>
            </a:r>
            <a:r>
              <a:rPr lang="en-US" altLang="zh-C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 </a:t>
            </a:r>
            <a:r>
              <a:rPr lang="en-US" altLang="zh-CN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127</a:t>
            </a:r>
            <a:r>
              <a:rPr lang="en-US" altLang="zh-C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(1), p.3-30.</a:t>
            </a:r>
            <a:endParaRPr lang="en-US" altLang="zh-C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ADMM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算法：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Guan, L. , 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Qiao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, L. ,  Li, D. ,  Sun, T. ,  Ge, K. , &amp;  Lu, X . (2018). An efficient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admm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-based algorithm to nonconvex penalized support vector machines.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3785870" y="4415790"/>
          <a:ext cx="4437380" cy="167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4433570" imgH="1671320" progId="Paint.Picture">
                  <p:embed/>
                </p:oleObj>
              </mc:Choice>
              <mc:Fallback>
                <p:oleObj name="" r:id="rId2" imgW="4433570" imgH="167132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5870" y="4415790"/>
                        <a:ext cx="4437380" cy="1672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非线性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：核函数升维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线性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SVM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的一个很大的缺陷，其依赖于数据是线性可分的假设。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针对不是线性可分的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数据，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Cortes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和</a:t>
            </a:r>
            <a:r>
              <a:rPr lang="en-US" altLang="zh-CN" dirty="0" err="1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Vapnik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采用了一种非常巧妙的方式。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即借助函数映射，将低维数据映射到高维空间中，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使得在低维空间原来不能线性可分的数据，在高维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空间变得线性可分，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且可以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证明这样的映射始终存在。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非线性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SVM</a:t>
                </a:r>
                <a:r>
                  <a:rPr lang="zh-CN" altLang="en-US" b="1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：核函数升维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具体而言，构造如下升维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函数：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𝐾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𝑧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𝜑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)∙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𝜑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𝑧</m:t>
                      </m:r>
                      <m:r>
                        <a:rPr lang="en-US" altLang="zh-CN" i="1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i="1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并构造相应的非线性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SVM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：</a:t>
                </a: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ctr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𝑤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, 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𝑏</m:t>
                                      </m:r>
                                      <m:r>
                                        <a:rPr lang="en-US" altLang="zh-CN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, 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charset="0"/>
                                              <a:ea typeface="楷体" panose="02010609060101010101" pitchFamily="49" charset="-122"/>
                                              <a:cs typeface="Cambria Math" panose="02040503050406030204" charset="0"/>
                                              <a:sym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charset="0"/>
                                              <a:ea typeface="楷体" panose="02010609060101010101" pitchFamily="49" charset="-122"/>
                                              <a:cs typeface="Cambria Math" panose="02040503050406030204" charset="0"/>
                                              <a:sym typeface="+mn-ea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charset="0"/>
                                              <a:ea typeface="楷体" panose="02010609060101010101" pitchFamily="49" charset="-122"/>
                                              <a:cs typeface="Cambria Math" panose="02040503050406030204" charset="0"/>
                                              <a:sym typeface="+mn-ea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 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zh-CN" altLang="en-US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zh-CN" altLang="en-US" i="1" dirty="0">
                                              <a:latin typeface="Cambria Math" panose="02040503050406030204" charset="0"/>
                                              <a:ea typeface="楷体" panose="02010609060101010101" pitchFamily="49" charset="-122"/>
                                              <a:cs typeface="Cambria Math" panose="02040503050406030204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dirty="0">
                                              <a:latin typeface="Cambria Math" panose="02040503050406030204" charset="0"/>
                                              <a:ea typeface="楷体" panose="02010609060101010101" pitchFamily="49" charset="-122"/>
                                              <a:cs typeface="Cambria Math" panose="02040503050406030204" charset="0"/>
                                              <a:sym typeface="+mn-ea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dirty="0">
                                              <a:latin typeface="Cambria Math" panose="02040503050406030204" charset="0"/>
                                              <a:ea typeface="楷体" panose="02010609060101010101" pitchFamily="49" charset="-122"/>
                                              <a:cs typeface="Cambria Math" panose="02040503050406030204" charset="0"/>
                                              <a:sym typeface="+mn-ea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||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𝑤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||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charset="0"/>
                                          <a:ea typeface="楷体" panose="02010609060101010101" pitchFamily="49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𝑠𝑡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: 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𝐾</m:t>
                              </m:r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ea typeface="楷体" panose="02010609060101010101" pitchFamily="49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𝑧</m:t>
                              </m:r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)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+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𝑏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)≥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, </m:t>
                              </m:r>
                              <m:r>
                                <a:rPr lang="en-US" altLang="zh-CN" i="1" dirty="0"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 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=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,⋯,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Cambria Math" panose="02040503050406030204" charset="0"/>
                  <a:ea typeface="楷体" panose="02010609060101010101" pitchFamily="49" charset="-122"/>
                  <a:cs typeface="Cambria Math" panose="02040503050406030204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:r>
                  <a:rPr lang="en-US" altLang="zh-CN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      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相应地最优分类超平面</a:t>
                </a:r>
                <a:r>
                  <a:rPr lang="zh-CN" altLang="en-US" dirty="0">
                    <a:latin typeface="Cambria Math" panose="02040503050406030204" charset="0"/>
                    <a:ea typeface="楷体" panose="02010609060101010101" pitchFamily="49" charset="-122"/>
                    <a:sym typeface="+mn-ea"/>
                  </a:rPr>
                  <a:t>为：</a:t>
                </a:r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楷体" panose="02010609060101010101" pitchFamily="49" charset="-122"/>
                                  <a:cs typeface="Cambria Math" panose="02040503050406030204" charset="0"/>
                                  <a:sym typeface="+mn-ea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e>
                        <m:sup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𝑇</m:t>
                          </m:r>
                        </m:sup>
                      </m:sSup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𝑧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)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+</m:t>
                      </m:r>
                      <m:sSup>
                        <m:sSup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Cambria Math" panose="02040503050406030204" charset="0"/>
                              <a:sym typeface="+mn-ea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latin typeface="Cambria Math" panose="02040503050406030204" charset="0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822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的其他拓展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基于软间隔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SVM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模型，理论上的拓展主要集中在两个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方面：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indent="0" algn="ctr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模型损失项的拓展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&amp; 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模型正则项的拓展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的其他拓展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损失项的拓展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：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比如使用有上界的损失：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ramp</a:t>
            </a:r>
            <a:r>
              <a:rPr lang="zh-CN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损失；</a:t>
            </a:r>
            <a:r>
              <a:rPr lang="en-US" altLang="zh-CN" dirty="0" err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Rhinge</a:t>
            </a:r>
            <a:r>
              <a:rPr lang="zh-CN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损失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等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b="24563"/>
          <a:stretch>
            <a:fillRect/>
          </a:stretch>
        </p:blipFill>
        <p:spPr bwMode="auto">
          <a:xfrm>
            <a:off x="1294931" y="2681685"/>
            <a:ext cx="3939678" cy="2903157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37524" y="2683590"/>
            <a:ext cx="3627000" cy="2901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的其他拓展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损失项的拓展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：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比如</a:t>
            </a:r>
            <a:r>
              <a:rPr lang="zh-CN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使用</a:t>
            </a:r>
            <a:r>
              <a:rPr lang="en-US" altLang="zh-CN" dirty="0" err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huber</a:t>
            </a:r>
            <a:r>
              <a:rPr lang="zh-CN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损失，截断的</a:t>
            </a:r>
            <a:r>
              <a:rPr lang="en-US" altLang="zh-CN" dirty="0" err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huber</a:t>
            </a:r>
            <a:r>
              <a:rPr lang="zh-CN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损失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3292"/>
          <a:stretch>
            <a:fillRect/>
          </a:stretch>
        </p:blipFill>
        <p:spPr bwMode="auto">
          <a:xfrm>
            <a:off x="2533326" y="2831650"/>
            <a:ext cx="6717222" cy="224214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重庆卓越工程师学院241"/>
          <p:cNvPicPr>
            <a:picLocks noChangeAspect="1"/>
          </p:cNvPicPr>
          <p:nvPr/>
        </p:nvPicPr>
        <p:blipFill>
          <a:blip r:embed="rId1">
            <a:alphaModFix amt="15000"/>
            <a:grayscl/>
          </a:blip>
          <a:srcRect t="6829" b="8582"/>
          <a:stretch>
            <a:fillRect/>
          </a:stretch>
        </p:blipFill>
        <p:spPr>
          <a:xfrm>
            <a:off x="1905" y="0"/>
            <a:ext cx="12191365" cy="6858635"/>
          </a:xfrm>
          <a:prstGeom prst="rect">
            <a:avLst/>
          </a:prstGeom>
        </p:spPr>
      </p:pic>
      <p:pic>
        <p:nvPicPr>
          <p:cNvPr id="21" name="图片 20" descr="资源 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301625"/>
            <a:ext cx="2326640" cy="439420"/>
          </a:xfrm>
          <a:prstGeom prst="rect">
            <a:avLst/>
          </a:prstGeom>
        </p:spPr>
      </p:pic>
      <p:sp>
        <p:nvSpPr>
          <p:cNvPr id="6155" name="矩形 11"/>
          <p:cNvSpPr>
            <a:spLocks noChangeArrowheads="1"/>
          </p:cNvSpPr>
          <p:nvPr/>
        </p:nvSpPr>
        <p:spPr bwMode="auto">
          <a:xfrm>
            <a:off x="4335780" y="2736215"/>
            <a:ext cx="5656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n w="22225">
                  <a:noFill/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 01</a:t>
            </a:r>
            <a:endParaRPr lang="en-US" altLang="zh-CN" b="1" dirty="0">
              <a:ln w="22225">
                <a:noFill/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机器学习</a:t>
            </a: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概述</a:t>
            </a:r>
            <a:endParaRPr lang="zh-CN" altLang="en-US" sz="3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971290" y="2366645"/>
            <a:ext cx="1499235" cy="23094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89" h="4096">
                <a:moveTo>
                  <a:pt x="0" y="0"/>
                </a:moveTo>
                <a:lnTo>
                  <a:pt x="2589" y="0"/>
                </a:lnTo>
                <a:lnTo>
                  <a:pt x="2589" y="601"/>
                </a:lnTo>
                <a:lnTo>
                  <a:pt x="2451" y="601"/>
                </a:lnTo>
                <a:lnTo>
                  <a:pt x="2451" y="128"/>
                </a:lnTo>
                <a:lnTo>
                  <a:pt x="140" y="128"/>
                </a:lnTo>
                <a:lnTo>
                  <a:pt x="140" y="3985"/>
                </a:lnTo>
                <a:lnTo>
                  <a:pt x="2451" y="3985"/>
                </a:lnTo>
                <a:lnTo>
                  <a:pt x="2451" y="3221"/>
                </a:lnTo>
                <a:lnTo>
                  <a:pt x="2589" y="3221"/>
                </a:lnTo>
                <a:lnTo>
                  <a:pt x="2589" y="4096"/>
                </a:lnTo>
                <a:lnTo>
                  <a:pt x="0" y="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533547" y="2707797"/>
            <a:ext cx="306705" cy="2520000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rgbClr val="5E2688">
                  <a:alpha val="100000"/>
                </a:srgbClr>
              </a:gs>
              <a:gs pos="49000">
                <a:srgbClr val="7B32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25950" y="3799205"/>
            <a:ext cx="2247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745" y="4191000"/>
            <a:ext cx="329565" cy="36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919460" y="6193155"/>
            <a:ext cx="806450" cy="363220"/>
            <a:chOff x="17196" y="9753"/>
            <a:chExt cx="1270" cy="572"/>
          </a:xfrm>
        </p:grpSpPr>
        <p:sp>
          <p:nvSpPr>
            <p:cNvPr id="25" name="任意多边形 24"/>
            <p:cNvSpPr/>
            <p:nvPr/>
          </p:nvSpPr>
          <p:spPr>
            <a:xfrm rot="18900000">
              <a:off x="17896" y="9755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8900000">
              <a:off x="17556" y="9754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8900000">
              <a:off x="17196" y="9753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的其他拓展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损失项的拓展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：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比如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使用非对称损失：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Pinball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损失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；非对称弹性网损失等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11034" t="11341" b="3576"/>
          <a:stretch>
            <a:fillRect/>
          </a:stretch>
        </p:blipFill>
        <p:spPr bwMode="auto">
          <a:xfrm>
            <a:off x="1843553" y="2676972"/>
            <a:ext cx="3244094" cy="2531134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t="4760" b="9021"/>
          <a:stretch>
            <a:fillRect/>
          </a:stretch>
        </p:blipFill>
        <p:spPr bwMode="auto">
          <a:xfrm>
            <a:off x="5857506" y="2676971"/>
            <a:ext cx="3383486" cy="253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的其他拓展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正则项的拓展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：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比如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使用其他范数作为正则项，包括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范数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(Lasso)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，弹性网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(E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lastic-net) ....</a:t>
            </a:r>
            <a:endParaRPr lang="en-US" altLang="zh-CN" kern="1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案例分析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目前，在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中比较常用的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SVM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求解程序包是“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e1071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”和“</a:t>
            </a:r>
            <a:r>
              <a:rPr lang="en-US" altLang="zh-CN" dirty="0" err="1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kernlab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”包。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本节采用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中的鸢尾花数据集建立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SVM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模型。该数据集中包含 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类共 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150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个样本，每类各 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50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个样本，每条样本都有 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4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个特征：花萼长度、花萼宽度、花瓣长度、花瓣宽度，可以通过这 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4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个特征预测鸢尾花属于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iris-</a:t>
            </a:r>
            <a:r>
              <a:rPr lang="en-US" altLang="zh-CN" dirty="0" err="1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setosa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，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 iris-</a:t>
            </a:r>
            <a:r>
              <a:rPr lang="en-US" altLang="zh-CN" dirty="0" err="1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versicolour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和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iris-virginica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中的哪个品种。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鸢尾花数据集中的字段描述如下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: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2169796" y="3803015"/>
          <a:ext cx="8127999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03928"/>
                <a:gridCol w="3014738"/>
                <a:gridCol w="2709333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字段名称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字段类型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字段说明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SepalLength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浮点型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萼片长度（厘米）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SepalWidth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浮点型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萼片宽度（厘米）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PetalLength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浮点型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花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a:t>瓣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长度（厘米）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PetalWidth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浮点型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sym typeface="+mn-ea"/>
                        </a:rPr>
                        <a:t>花瓣宽度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（厘米）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Class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字符型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类别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案例分析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使用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head(iris,6)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查看前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6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行数据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: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使用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summary(iris)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查看数据的概况。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2258955" y="2107384"/>
          <a:ext cx="7950947" cy="2642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12"/>
                <a:gridCol w="1493667"/>
                <a:gridCol w="1493667"/>
                <a:gridCol w="1493667"/>
                <a:gridCol w="1493667"/>
                <a:gridCol w="1493667"/>
              </a:tblGrid>
              <a:tr h="377506">
                <a:tc>
                  <a:txBody>
                    <a:bodyPr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Sepal.Length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Sepal.Width</a:t>
                      </a:r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Petal.Length</a:t>
                      </a:r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Petal.Width</a:t>
                      </a:r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Species</a:t>
                      </a:r>
                      <a:endParaRPr lang="en-US" altLang="zh-CN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/>
                </a:tc>
              </a:tr>
              <a:tr h="377506"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5.1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3.5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setosa</a:t>
                      </a:r>
                      <a:endParaRPr lang="zh-CN" altLang="en-US" dirty="0"/>
                    </a:p>
                  </a:txBody>
                  <a:tcPr/>
                </a:tc>
              </a:tr>
              <a:tr h="377506"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4.9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3.0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setosa</a:t>
                      </a:r>
                      <a:endParaRPr lang="zh-CN" altLang="en-US" dirty="0"/>
                    </a:p>
                  </a:txBody>
                  <a:tcPr/>
                </a:tc>
              </a:tr>
              <a:tr h="377506"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4.7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setosa</a:t>
                      </a:r>
                      <a:endParaRPr lang="zh-CN" altLang="en-US" dirty="0"/>
                    </a:p>
                  </a:txBody>
                  <a:tcPr/>
                </a:tc>
              </a:tr>
              <a:tr h="377506"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4.6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3.1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setosa</a:t>
                      </a:r>
                      <a:endParaRPr lang="zh-CN" altLang="en-US" dirty="0"/>
                    </a:p>
                  </a:txBody>
                  <a:tcPr/>
                </a:tc>
              </a:tr>
              <a:tr h="377506"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5.0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3.6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setosa</a:t>
                      </a:r>
                      <a:endParaRPr lang="zh-CN" altLang="en-US" dirty="0"/>
                    </a:p>
                  </a:txBody>
                  <a:tcPr/>
                </a:tc>
              </a:tr>
              <a:tr h="377506"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</a:rPr>
                        <a:t>6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5.4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3.9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1.7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0.4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>
                          <a:latin typeface="Cambria Math" panose="02040503050406030204" charset="0"/>
                          <a:ea typeface="楷体" panose="02010609060101010101" pitchFamily="49" charset="-122"/>
                          <a:cs typeface="Cambria Math" panose="02040503050406030204" charset="0"/>
                          <a:sym typeface="+mn-ea"/>
                        </a:rPr>
                        <a:t>setosa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1520" y="1934522"/>
            <a:ext cx="4597073" cy="3399582"/>
          </a:xfrm>
          <a:prstGeom prst="rect">
            <a:avLst/>
          </a:prstGeom>
        </p:spPr>
      </p:pic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3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4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案例分析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以花瓣的长度和宽度为变量做出数据的图像，由图可知</a:t>
            </a:r>
            <a:r>
              <a:rPr lang="en-US" altLang="zh-CN" dirty="0" err="1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setosa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和另外两种花可以很好的区分开来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案例分析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e1071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中求解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SVM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的函数为</a:t>
            </a:r>
            <a:r>
              <a:rPr lang="en-US" altLang="zh-CN" b="1" dirty="0" err="1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svm</a:t>
            </a:r>
            <a:r>
              <a:rPr lang="en-US" altLang="zh-CN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( )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，它的基本用法如下：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      </a:t>
            </a:r>
            <a:r>
              <a:rPr lang="en-US" altLang="zh-CN" b="1" dirty="0" err="1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svm</a:t>
            </a:r>
            <a:r>
              <a:rPr lang="en-US" altLang="zh-CN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(formula, data=NULL, subset, </a:t>
            </a:r>
            <a:r>
              <a:rPr lang="en-US" altLang="zh-CN" b="1" dirty="0" err="1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na.action</a:t>
            </a:r>
            <a:r>
              <a:rPr lang="en-US" altLang="zh-CN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= </a:t>
            </a:r>
            <a:r>
              <a:rPr lang="en-US" altLang="zh-CN" b="1" dirty="0" err="1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na.omit</a:t>
            </a:r>
            <a:r>
              <a:rPr lang="en-US" altLang="zh-CN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, scale=TRUE)     </a:t>
            </a:r>
            <a:endParaRPr lang="en-US" altLang="zh-CN" b="1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     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#formula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为拟合的公式，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data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为数据集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      说明：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参数</a:t>
            </a:r>
            <a:r>
              <a:rPr lang="en-US" altLang="zh-CN" dirty="0" err="1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na.action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用于指定当样本数据中存在无效的空数据时系统应该进行的处理。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默认值</a:t>
            </a:r>
            <a:r>
              <a:rPr lang="en-US" altLang="zh-CN" dirty="0" err="1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na.omit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表明程序会忽略那些数据缺失的样本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另外一个可选的赋值是</a:t>
            </a:r>
            <a:r>
              <a:rPr lang="en-US" altLang="zh-CN" dirty="0" err="1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na.fail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，它指示系统在遇到空数据时给出一条错误信息。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参数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scale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为一个逻辑向量，指定特征数据是否需要标准化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(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默认标准化为均值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0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，方差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1)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。</a:t>
            </a:r>
            <a:endParaRPr lang="en-US" altLang="zh-CN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索引向量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subset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用于指定那些将被用来训练模型的采样数据。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" b="4383"/>
          <a:stretch>
            <a:fillRect/>
          </a:stretch>
        </p:blipFill>
        <p:spPr>
          <a:xfrm>
            <a:off x="3441700" y="2953385"/>
            <a:ext cx="4159885" cy="2966085"/>
          </a:xfrm>
          <a:prstGeom prst="rect">
            <a:avLst/>
          </a:prstGeom>
        </p:spPr>
      </p:pic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3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4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案例分析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下面采用</a:t>
            </a:r>
            <a:r>
              <a:rPr lang="en-US" altLang="zh-CN" dirty="0" err="1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svm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( )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函数拟合一个基本的支持向量机模型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b="30129"/>
          <a:stretch>
            <a:fillRect/>
          </a:stretch>
        </p:blipFill>
        <p:spPr>
          <a:xfrm>
            <a:off x="2765242" y="1917445"/>
            <a:ext cx="6624686" cy="5989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r="11046"/>
          <a:stretch>
            <a:fillRect/>
          </a:stretch>
        </p:blipFill>
        <p:spPr>
          <a:xfrm>
            <a:off x="828675" y="2068195"/>
            <a:ext cx="5022215" cy="3265805"/>
          </a:xfrm>
          <a:prstGeom prst="rect">
            <a:avLst/>
          </a:prstGeom>
        </p:spPr>
      </p:pic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3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4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案例分析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最后，通过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summary( )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  <a:sym typeface="+mn-ea"/>
              </a:rPr>
              <a:t>查看模型的结果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" name="矩形 3"/>
          <p:cNvSpPr/>
          <p:nvPr>
            <p:custDataLst>
              <p:tags r:id="rId6"/>
            </p:custDataLst>
          </p:nvPr>
        </p:nvSpPr>
        <p:spPr>
          <a:xfrm>
            <a:off x="6534149" y="1610360"/>
            <a:ext cx="5114535" cy="4182283"/>
          </a:xfrm>
          <a:custGeom>
            <a:avLst/>
            <a:gdLst>
              <a:gd name="connsiteX0" fmla="*/ 0 w 5114535"/>
              <a:gd name="connsiteY0" fmla="*/ 0 h 4182283"/>
              <a:gd name="connsiteX1" fmla="*/ 741608 w 5114535"/>
              <a:gd name="connsiteY1" fmla="*/ 0 h 4182283"/>
              <a:gd name="connsiteX2" fmla="*/ 1227488 w 5114535"/>
              <a:gd name="connsiteY2" fmla="*/ 0 h 4182283"/>
              <a:gd name="connsiteX3" fmla="*/ 1866805 w 5114535"/>
              <a:gd name="connsiteY3" fmla="*/ 0 h 4182283"/>
              <a:gd name="connsiteX4" fmla="*/ 2557268 w 5114535"/>
              <a:gd name="connsiteY4" fmla="*/ 0 h 4182283"/>
              <a:gd name="connsiteX5" fmla="*/ 3196584 w 5114535"/>
              <a:gd name="connsiteY5" fmla="*/ 0 h 4182283"/>
              <a:gd name="connsiteX6" fmla="*/ 3733611 w 5114535"/>
              <a:gd name="connsiteY6" fmla="*/ 0 h 4182283"/>
              <a:gd name="connsiteX7" fmla="*/ 4270637 w 5114535"/>
              <a:gd name="connsiteY7" fmla="*/ 0 h 4182283"/>
              <a:gd name="connsiteX8" fmla="*/ 5114535 w 5114535"/>
              <a:gd name="connsiteY8" fmla="*/ 0 h 4182283"/>
              <a:gd name="connsiteX9" fmla="*/ 5114535 w 5114535"/>
              <a:gd name="connsiteY9" fmla="*/ 780693 h 4182283"/>
              <a:gd name="connsiteX10" fmla="*/ 5114535 w 5114535"/>
              <a:gd name="connsiteY10" fmla="*/ 1435917 h 4182283"/>
              <a:gd name="connsiteX11" fmla="*/ 5114535 w 5114535"/>
              <a:gd name="connsiteY11" fmla="*/ 2132964 h 4182283"/>
              <a:gd name="connsiteX12" fmla="*/ 5114535 w 5114535"/>
              <a:gd name="connsiteY12" fmla="*/ 2830011 h 4182283"/>
              <a:gd name="connsiteX13" fmla="*/ 5114535 w 5114535"/>
              <a:gd name="connsiteY13" fmla="*/ 3568881 h 4182283"/>
              <a:gd name="connsiteX14" fmla="*/ 5114535 w 5114535"/>
              <a:gd name="connsiteY14" fmla="*/ 4182283 h 4182283"/>
              <a:gd name="connsiteX15" fmla="*/ 4628654 w 5114535"/>
              <a:gd name="connsiteY15" fmla="*/ 4182283 h 4182283"/>
              <a:gd name="connsiteX16" fmla="*/ 3989337 w 5114535"/>
              <a:gd name="connsiteY16" fmla="*/ 4182283 h 4182283"/>
              <a:gd name="connsiteX17" fmla="*/ 3452311 w 5114535"/>
              <a:gd name="connsiteY17" fmla="*/ 4182283 h 4182283"/>
              <a:gd name="connsiteX18" fmla="*/ 2864140 w 5114535"/>
              <a:gd name="connsiteY18" fmla="*/ 4182283 h 4182283"/>
              <a:gd name="connsiteX19" fmla="*/ 2173677 w 5114535"/>
              <a:gd name="connsiteY19" fmla="*/ 4182283 h 4182283"/>
              <a:gd name="connsiteX20" fmla="*/ 1432070 w 5114535"/>
              <a:gd name="connsiteY20" fmla="*/ 4182283 h 4182283"/>
              <a:gd name="connsiteX21" fmla="*/ 946189 w 5114535"/>
              <a:gd name="connsiteY21" fmla="*/ 4182283 h 4182283"/>
              <a:gd name="connsiteX22" fmla="*/ 0 w 5114535"/>
              <a:gd name="connsiteY22" fmla="*/ 4182283 h 4182283"/>
              <a:gd name="connsiteX23" fmla="*/ 0 w 5114535"/>
              <a:gd name="connsiteY23" fmla="*/ 3568881 h 4182283"/>
              <a:gd name="connsiteX24" fmla="*/ 0 w 5114535"/>
              <a:gd name="connsiteY24" fmla="*/ 2830011 h 4182283"/>
              <a:gd name="connsiteX25" fmla="*/ 0 w 5114535"/>
              <a:gd name="connsiteY25" fmla="*/ 2216610 h 4182283"/>
              <a:gd name="connsiteX26" fmla="*/ 0 w 5114535"/>
              <a:gd name="connsiteY26" fmla="*/ 1519563 h 4182283"/>
              <a:gd name="connsiteX27" fmla="*/ 0 w 5114535"/>
              <a:gd name="connsiteY27" fmla="*/ 780693 h 4182283"/>
              <a:gd name="connsiteX28" fmla="*/ 0 w 5114535"/>
              <a:gd name="connsiteY28" fmla="*/ 0 h 418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14535" h="4182283" extrusionOk="0">
                <a:moveTo>
                  <a:pt x="0" y="0"/>
                </a:moveTo>
                <a:cubicBezTo>
                  <a:pt x="182158" y="30133"/>
                  <a:pt x="551595" y="14276"/>
                  <a:pt x="741608" y="0"/>
                </a:cubicBezTo>
                <a:cubicBezTo>
                  <a:pt x="931621" y="-14276"/>
                  <a:pt x="993608" y="-6568"/>
                  <a:pt x="1227488" y="0"/>
                </a:cubicBezTo>
                <a:cubicBezTo>
                  <a:pt x="1461368" y="6568"/>
                  <a:pt x="1706333" y="-29703"/>
                  <a:pt x="1866805" y="0"/>
                </a:cubicBezTo>
                <a:cubicBezTo>
                  <a:pt x="2027277" y="29703"/>
                  <a:pt x="2294236" y="-28238"/>
                  <a:pt x="2557268" y="0"/>
                </a:cubicBezTo>
                <a:cubicBezTo>
                  <a:pt x="2820300" y="28238"/>
                  <a:pt x="3017563" y="-3046"/>
                  <a:pt x="3196584" y="0"/>
                </a:cubicBezTo>
                <a:cubicBezTo>
                  <a:pt x="3375605" y="3046"/>
                  <a:pt x="3515179" y="11457"/>
                  <a:pt x="3733611" y="0"/>
                </a:cubicBezTo>
                <a:cubicBezTo>
                  <a:pt x="3952043" y="-11457"/>
                  <a:pt x="4013570" y="5461"/>
                  <a:pt x="4270637" y="0"/>
                </a:cubicBezTo>
                <a:cubicBezTo>
                  <a:pt x="4527704" y="-5461"/>
                  <a:pt x="4786289" y="30781"/>
                  <a:pt x="5114535" y="0"/>
                </a:cubicBezTo>
                <a:cubicBezTo>
                  <a:pt x="5117294" y="382656"/>
                  <a:pt x="5076939" y="539756"/>
                  <a:pt x="5114535" y="780693"/>
                </a:cubicBezTo>
                <a:cubicBezTo>
                  <a:pt x="5152131" y="1021630"/>
                  <a:pt x="5122298" y="1138949"/>
                  <a:pt x="5114535" y="1435917"/>
                </a:cubicBezTo>
                <a:cubicBezTo>
                  <a:pt x="5106772" y="1732885"/>
                  <a:pt x="5116446" y="1831836"/>
                  <a:pt x="5114535" y="2132964"/>
                </a:cubicBezTo>
                <a:cubicBezTo>
                  <a:pt x="5112624" y="2434092"/>
                  <a:pt x="5113338" y="2610490"/>
                  <a:pt x="5114535" y="2830011"/>
                </a:cubicBezTo>
                <a:cubicBezTo>
                  <a:pt x="5115732" y="3049532"/>
                  <a:pt x="5102132" y="3316508"/>
                  <a:pt x="5114535" y="3568881"/>
                </a:cubicBezTo>
                <a:cubicBezTo>
                  <a:pt x="5126939" y="3821254"/>
                  <a:pt x="5123694" y="3986034"/>
                  <a:pt x="5114535" y="4182283"/>
                </a:cubicBezTo>
                <a:cubicBezTo>
                  <a:pt x="4915745" y="4196489"/>
                  <a:pt x="4763497" y="4179911"/>
                  <a:pt x="4628654" y="4182283"/>
                </a:cubicBezTo>
                <a:cubicBezTo>
                  <a:pt x="4493811" y="4184655"/>
                  <a:pt x="4240757" y="4172728"/>
                  <a:pt x="3989337" y="4182283"/>
                </a:cubicBezTo>
                <a:cubicBezTo>
                  <a:pt x="3737917" y="4191838"/>
                  <a:pt x="3707798" y="4184711"/>
                  <a:pt x="3452311" y="4182283"/>
                </a:cubicBezTo>
                <a:cubicBezTo>
                  <a:pt x="3196824" y="4179855"/>
                  <a:pt x="3113039" y="4165852"/>
                  <a:pt x="2864140" y="4182283"/>
                </a:cubicBezTo>
                <a:cubicBezTo>
                  <a:pt x="2615241" y="4198714"/>
                  <a:pt x="2516648" y="4181595"/>
                  <a:pt x="2173677" y="4182283"/>
                </a:cubicBezTo>
                <a:cubicBezTo>
                  <a:pt x="1830706" y="4182971"/>
                  <a:pt x="1709676" y="4191062"/>
                  <a:pt x="1432070" y="4182283"/>
                </a:cubicBezTo>
                <a:cubicBezTo>
                  <a:pt x="1154464" y="4173504"/>
                  <a:pt x="1147731" y="4197515"/>
                  <a:pt x="946189" y="4182283"/>
                </a:cubicBezTo>
                <a:cubicBezTo>
                  <a:pt x="744647" y="4167051"/>
                  <a:pt x="462331" y="4146271"/>
                  <a:pt x="0" y="4182283"/>
                </a:cubicBezTo>
                <a:cubicBezTo>
                  <a:pt x="12823" y="4014709"/>
                  <a:pt x="4451" y="3782139"/>
                  <a:pt x="0" y="3568881"/>
                </a:cubicBezTo>
                <a:cubicBezTo>
                  <a:pt x="-4451" y="3355623"/>
                  <a:pt x="18387" y="3119558"/>
                  <a:pt x="0" y="2830011"/>
                </a:cubicBezTo>
                <a:cubicBezTo>
                  <a:pt x="-18387" y="2540464"/>
                  <a:pt x="-26864" y="2446267"/>
                  <a:pt x="0" y="2216610"/>
                </a:cubicBezTo>
                <a:cubicBezTo>
                  <a:pt x="26864" y="1986953"/>
                  <a:pt x="10598" y="1866897"/>
                  <a:pt x="0" y="1519563"/>
                </a:cubicBezTo>
                <a:cubicBezTo>
                  <a:pt x="-10598" y="1172229"/>
                  <a:pt x="32784" y="1062919"/>
                  <a:pt x="0" y="780693"/>
                </a:cubicBezTo>
                <a:cubicBezTo>
                  <a:pt x="-32784" y="498467"/>
                  <a:pt x="30120" y="366247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由此可以得到关于模型的相关信息：</a:t>
            </a:r>
            <a:endParaRPr lang="en-US" altLang="zh-CN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SVM-Type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：模型的类别为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C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分类器模型</a:t>
            </a:r>
            <a:endParaRPr lang="zh-CN" altLang="en-US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SVM-Kernel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：模型所使用的核函数为高斯内积函数</a:t>
            </a:r>
            <a:endParaRPr lang="en-US" altLang="zh-CN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cost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：模型确定的约束违反成本为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1</a:t>
            </a:r>
            <a:endParaRPr lang="en-US" altLang="zh-CN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Number of Support Vectors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：模型找到了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23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个支持向量，第一类有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12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个支持向量，第二类有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个支持向量。</a:t>
            </a:r>
            <a:endParaRPr lang="en-US" altLang="zh-CN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Levels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：模型中的三个类别分别为</a:t>
            </a:r>
            <a:r>
              <a:rPr lang="en-US" altLang="zh-CN" dirty="0" err="1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setosa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versicolor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virginica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charset="0"/>
                <a:ea typeface="楷体" panose="02010609060101010101" pitchFamily="49" charset="-122"/>
                <a:cs typeface="Cambria Math" panose="02040503050406030204" charset="0"/>
                <a:sym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重庆卓越工程师学院241"/>
          <p:cNvPicPr>
            <a:picLocks noChangeAspect="1"/>
          </p:cNvPicPr>
          <p:nvPr/>
        </p:nvPicPr>
        <p:blipFill>
          <a:blip r:embed="rId1">
            <a:alphaModFix amt="15000"/>
            <a:grayscl/>
          </a:blip>
          <a:srcRect t="6829" b="8582"/>
          <a:stretch>
            <a:fillRect/>
          </a:stretch>
        </p:blipFill>
        <p:spPr>
          <a:xfrm>
            <a:off x="1905" y="0"/>
            <a:ext cx="12191365" cy="6858635"/>
          </a:xfrm>
          <a:prstGeom prst="rect">
            <a:avLst/>
          </a:prstGeom>
        </p:spPr>
      </p:pic>
      <p:pic>
        <p:nvPicPr>
          <p:cNvPr id="21" name="图片 20" descr="资源 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301625"/>
            <a:ext cx="2326640" cy="439420"/>
          </a:xfrm>
          <a:prstGeom prst="rect">
            <a:avLst/>
          </a:prstGeom>
        </p:spPr>
      </p:pic>
      <p:sp>
        <p:nvSpPr>
          <p:cNvPr id="6155" name="矩形 11"/>
          <p:cNvSpPr>
            <a:spLocks noChangeArrowheads="1"/>
          </p:cNvSpPr>
          <p:nvPr/>
        </p:nvSpPr>
        <p:spPr bwMode="auto">
          <a:xfrm>
            <a:off x="4335780" y="2736215"/>
            <a:ext cx="5656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n w="22225">
                  <a:noFill/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PART 03</a:t>
            </a:r>
            <a:endParaRPr lang="en-US" altLang="zh-CN" b="1" dirty="0">
              <a:ln w="22225">
                <a:noFill/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项目</a:t>
            </a: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要求</a:t>
            </a:r>
            <a:endParaRPr lang="zh-CN" altLang="en-US" sz="3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971290" y="2366645"/>
            <a:ext cx="1499235" cy="23094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89" h="4096">
                <a:moveTo>
                  <a:pt x="0" y="0"/>
                </a:moveTo>
                <a:lnTo>
                  <a:pt x="2589" y="0"/>
                </a:lnTo>
                <a:lnTo>
                  <a:pt x="2589" y="601"/>
                </a:lnTo>
                <a:lnTo>
                  <a:pt x="2451" y="601"/>
                </a:lnTo>
                <a:lnTo>
                  <a:pt x="2451" y="128"/>
                </a:lnTo>
                <a:lnTo>
                  <a:pt x="140" y="128"/>
                </a:lnTo>
                <a:lnTo>
                  <a:pt x="140" y="3985"/>
                </a:lnTo>
                <a:lnTo>
                  <a:pt x="2451" y="3985"/>
                </a:lnTo>
                <a:lnTo>
                  <a:pt x="2451" y="3221"/>
                </a:lnTo>
                <a:lnTo>
                  <a:pt x="2589" y="3221"/>
                </a:lnTo>
                <a:lnTo>
                  <a:pt x="2589" y="4096"/>
                </a:lnTo>
                <a:lnTo>
                  <a:pt x="0" y="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533547" y="2707797"/>
            <a:ext cx="306705" cy="2520000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rgbClr val="5E2688">
                  <a:alpha val="100000"/>
                </a:srgbClr>
              </a:gs>
              <a:gs pos="49000">
                <a:srgbClr val="7B32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25950" y="3799205"/>
            <a:ext cx="2247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745" y="4191000"/>
            <a:ext cx="329565" cy="36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919460" y="6193155"/>
            <a:ext cx="806450" cy="363220"/>
            <a:chOff x="17196" y="9753"/>
            <a:chExt cx="1270" cy="572"/>
          </a:xfrm>
        </p:grpSpPr>
        <p:sp>
          <p:nvSpPr>
            <p:cNvPr id="25" name="任意多边形 24"/>
            <p:cNvSpPr/>
            <p:nvPr/>
          </p:nvSpPr>
          <p:spPr>
            <a:xfrm rot="18900000">
              <a:off x="17896" y="9755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8900000">
              <a:off x="17556" y="9754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8900000">
              <a:off x="17196" y="9753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要求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机器学习分类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算法项目要求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indent="0" defTabSz="914400"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indent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收集实际数据或者用软件生成模拟数据，要求分为两类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训练数据与预测数据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R="0" indent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完成以下任务：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使用经典的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硬间隔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模型对该数据建模，同时将其与其他分类模型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logistic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回归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进行比较，主要比较模型的分类准确率。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基于文献中的</a:t>
            </a:r>
            <a:r>
              <a:rPr 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硬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间隔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模型的某种改进版本，简单测试一下模型的性能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与硬间隔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对比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文献调研：阅读两篇关于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模型的英文文章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如前面说到的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Rhinge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损失函数的文章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，要求</a:t>
            </a:r>
            <a:r>
              <a:rPr 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最近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3-5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年以内的，并且用正则化框架重述一下该文章涉及到的模型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学习机是什么，损失项和正则项分别是什么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，文章的创新点和求解算法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分别是什么等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，作一个简单的书面总结。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5320665" y="737235"/>
          <a:ext cx="6835775" cy="3735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9934575" imgH="5471795" progId="Paint.Picture">
                  <p:embed/>
                </p:oleObj>
              </mc:Choice>
              <mc:Fallback>
                <p:oleObj name="" r:id="rId2" imgW="9934575" imgH="547179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20665" y="737235"/>
                        <a:ext cx="6835775" cy="3735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225" y="204470"/>
            <a:ext cx="299085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学习概述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74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人工智能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VS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机器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学习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人工智能的概念是在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1956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年首次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被提出。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人工智能的目标：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通过计算机模拟人的思维能力或智能行为，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让计算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机能够像人类一样进行思考。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人工智能的应用领域：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机器翻译、智能控制、图像识别、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语音识别、游戏博弈。。。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机器学习是人工智能的一个发展方向，起源于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世纪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年代的感知机数学模型。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目标是使得机器能够像人类一样具有学习能力。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卓越工程师学院VI（临时）2-2-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-25400"/>
            <a:ext cx="12205335" cy="6883400"/>
          </a:xfrm>
          <a:prstGeom prst="rect">
            <a:avLst/>
          </a:prstGeom>
        </p:spPr>
      </p:pic>
      <p:sp>
        <p:nvSpPr>
          <p:cNvPr id="6153" name="矩形 8"/>
          <p:cNvSpPr>
            <a:spLocks noChangeArrowheads="1"/>
          </p:cNvSpPr>
          <p:nvPr/>
        </p:nvSpPr>
        <p:spPr bwMode="auto">
          <a:xfrm>
            <a:off x="4387215" y="3094990"/>
            <a:ext cx="3405505" cy="668020"/>
          </a:xfrm>
          <a:prstGeom prst="rect">
            <a:avLst/>
          </a:prstGeom>
          <a:noFill/>
          <a:ln>
            <a:noFill/>
          </a:ln>
          <a:effectLst>
            <a:innerShdw blurRad="254000" dist="12700">
              <a:prstClr val="black"/>
            </a:innerShdw>
            <a:reflection stA="20000" endA="300" endPos="70000" dir="5400000" sy="-100000" algn="bl" rotWithShape="0"/>
          </a:effectLst>
          <a:scene3d>
            <a:camera prst="orthographicFront"/>
            <a:lightRig rig="threePt" dir="t"/>
          </a:scene3d>
          <a:sp3d extrusionH="889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ctr">
              <a:lnSpc>
                <a:spcPts val="4500"/>
              </a:lnSpc>
              <a:spcBef>
                <a:spcPct val="0"/>
              </a:spcBef>
              <a:buNone/>
            </a:pPr>
            <a:r>
              <a:rPr lang="en-US" sz="5600" b="1" dirty="0">
                <a:solidFill>
                  <a:schemeClr val="bg2"/>
                </a:solidFill>
                <a:sym typeface="+mn-ea"/>
              </a:rPr>
              <a:t>THANKS</a:t>
            </a:r>
            <a:endParaRPr lang="en-US" sz="5600" b="1" dirty="0">
              <a:solidFill>
                <a:schemeClr val="bg2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62560" y="20434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514965" y="264795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/>
                </a:solidFill>
              </a:rPr>
              <a:t>CQEIE 2022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  <p:pic>
        <p:nvPicPr>
          <p:cNvPr id="4" name="图片 3" descr="资源 1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219710"/>
            <a:ext cx="2256790" cy="4279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5320665" y="737235"/>
          <a:ext cx="6835775" cy="3735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9934575" imgH="5471795" progId="Paint.Picture">
                  <p:embed/>
                </p:oleObj>
              </mc:Choice>
              <mc:Fallback>
                <p:oleObj name="" r:id="rId2" imgW="9934575" imgH="547179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20665" y="737235"/>
                        <a:ext cx="6835775" cy="3735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4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225" y="204470"/>
            <a:ext cx="299085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学习概述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74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人工智能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VS 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机器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学习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人工智能的概念是在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1956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年首次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被提出。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机器学习发展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历程：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1990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年之前，感知机时代：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算法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...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1990-2010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，正则化时代：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SVM...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2010-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至今：深度学习时代：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                  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复杂网络，大模型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...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5320665" y="737235"/>
          <a:ext cx="6835775" cy="3735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9934575" imgH="5471795" progId="Paint.Picture">
                  <p:embed/>
                </p:oleObj>
              </mc:Choice>
              <mc:Fallback>
                <p:oleObj name="" r:id="rId2" imgW="9934575" imgH="547179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20665" y="737235"/>
                        <a:ext cx="6835775" cy="3735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1785" y="3799185"/>
            <a:ext cx="3719582" cy="953489"/>
          </a:xfrm>
          <a:prstGeom prst="rect">
            <a:avLst/>
          </a:prstGeom>
        </p:spPr>
      </p:pic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6">
            <a:alphaModFix amt="10000"/>
            <a:grayscl/>
          </a:blip>
          <a:stretch>
            <a:fillRect/>
          </a:stretch>
        </p:blipFill>
        <p:spPr>
          <a:xfrm>
            <a:off x="-3556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7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225" y="204470"/>
            <a:ext cx="2990850" cy="418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学习概述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71805" y="789940"/>
                <a:ext cx="11523980" cy="5744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人工智能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VS  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机器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学习</a:t>
                </a: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 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人工智能的概念是在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1956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年首次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被提出。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机器学习基本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过程：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基于样本数据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客体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训练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/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学习某个模型或决策函数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主体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比如正则化框架下的机器学习过程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如下：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 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其中：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为待学习的模型；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表示损失项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(Loss)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  <a:sym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代表正则项或惩罚项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(penalized)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789940"/>
                <a:ext cx="11523980" cy="57442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重庆卓越工程师学院241"/>
          <p:cNvPicPr>
            <a:picLocks noChangeAspect="1"/>
          </p:cNvPicPr>
          <p:nvPr/>
        </p:nvPicPr>
        <p:blipFill>
          <a:blip r:embed="rId1">
            <a:alphaModFix amt="15000"/>
            <a:grayscl/>
          </a:blip>
          <a:srcRect t="6829" b="8582"/>
          <a:stretch>
            <a:fillRect/>
          </a:stretch>
        </p:blipFill>
        <p:spPr>
          <a:xfrm>
            <a:off x="1905" y="0"/>
            <a:ext cx="12191365" cy="6858635"/>
          </a:xfrm>
          <a:prstGeom prst="rect">
            <a:avLst/>
          </a:prstGeom>
        </p:spPr>
      </p:pic>
      <p:pic>
        <p:nvPicPr>
          <p:cNvPr id="21" name="图片 20" descr="资源 3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301625"/>
            <a:ext cx="2326640" cy="439420"/>
          </a:xfrm>
          <a:prstGeom prst="rect">
            <a:avLst/>
          </a:prstGeom>
        </p:spPr>
      </p:pic>
      <p:sp>
        <p:nvSpPr>
          <p:cNvPr id="6155" name="矩形 11"/>
          <p:cNvSpPr>
            <a:spLocks noChangeArrowheads="1"/>
          </p:cNvSpPr>
          <p:nvPr/>
        </p:nvSpPr>
        <p:spPr bwMode="auto">
          <a:xfrm>
            <a:off x="4335780" y="2736215"/>
            <a:ext cx="5656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n w="22225">
                  <a:noFill/>
                  <a:prstDash val="solid"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 02</a:t>
            </a:r>
            <a:endParaRPr lang="en-US" altLang="zh-CN" b="1" dirty="0">
              <a:ln w="22225">
                <a:noFill/>
                <a:prstDash val="solid"/>
              </a:ln>
              <a:solidFill>
                <a:schemeClr val="bg1">
                  <a:lumMod val="75000"/>
                </a:schemeClr>
              </a:solidFill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分类</a:t>
            </a:r>
            <a:r>
              <a:rPr lang="zh-CN" altLang="en-US" sz="36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模型</a:t>
            </a:r>
            <a:endParaRPr lang="zh-CN" altLang="en-US" sz="36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971290" y="2366645"/>
            <a:ext cx="1499235" cy="23094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89" h="4096">
                <a:moveTo>
                  <a:pt x="0" y="0"/>
                </a:moveTo>
                <a:lnTo>
                  <a:pt x="2589" y="0"/>
                </a:lnTo>
                <a:lnTo>
                  <a:pt x="2589" y="601"/>
                </a:lnTo>
                <a:lnTo>
                  <a:pt x="2451" y="601"/>
                </a:lnTo>
                <a:lnTo>
                  <a:pt x="2451" y="128"/>
                </a:lnTo>
                <a:lnTo>
                  <a:pt x="140" y="128"/>
                </a:lnTo>
                <a:lnTo>
                  <a:pt x="140" y="3985"/>
                </a:lnTo>
                <a:lnTo>
                  <a:pt x="2451" y="3985"/>
                </a:lnTo>
                <a:lnTo>
                  <a:pt x="2451" y="3221"/>
                </a:lnTo>
                <a:lnTo>
                  <a:pt x="2589" y="3221"/>
                </a:lnTo>
                <a:lnTo>
                  <a:pt x="2589" y="4096"/>
                </a:lnTo>
                <a:lnTo>
                  <a:pt x="0" y="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533547" y="2707797"/>
            <a:ext cx="306705" cy="2520000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rgbClr val="5E2688">
                  <a:alpha val="100000"/>
                </a:srgbClr>
              </a:gs>
              <a:gs pos="49000">
                <a:srgbClr val="7B32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25950" y="3799205"/>
            <a:ext cx="2247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745" y="4191000"/>
            <a:ext cx="329565" cy="36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919460" y="6193155"/>
            <a:ext cx="806450" cy="363220"/>
            <a:chOff x="17196" y="9753"/>
            <a:chExt cx="1270" cy="572"/>
          </a:xfrm>
        </p:grpSpPr>
        <p:sp>
          <p:nvSpPr>
            <p:cNvPr id="25" name="任意多边形 24"/>
            <p:cNvSpPr/>
            <p:nvPr/>
          </p:nvSpPr>
          <p:spPr>
            <a:xfrm rot="18900000">
              <a:off x="17896" y="9755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8900000">
              <a:off x="17556" y="9754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8900000">
              <a:off x="17196" y="9753"/>
              <a:ext cx="571" cy="571"/>
            </a:xfrm>
            <a:custGeom>
              <a:avLst/>
              <a:gdLst>
                <a:gd name="adj1" fmla="val 0"/>
                <a:gd name="adj2" fmla="val 37061"/>
                <a:gd name="a1" fmla="pin 0 adj1 50000"/>
                <a:gd name="a2" fmla="pin 0 adj2 50000"/>
                <a:gd name="lx1" fmla="*/ ss a1 100000"/>
                <a:gd name="lx2" fmla="+- r 0 lx1"/>
                <a:gd name="ly1" fmla="+- b 0 lx1"/>
                <a:gd name="rx1" fmla="*/ ss a2 100000"/>
                <a:gd name="rx2" fmla="+- r 0 rx1"/>
                <a:gd name="ry1" fmla="+- b 0 rx1"/>
                <a:gd name="d" fmla="+- lx1 0 rx1"/>
                <a:gd name="dx" fmla="?: d lx1 rx1"/>
                <a:gd name="il" fmla="*/ dx 1 2"/>
                <a:gd name="ir" fmla="+- r 0 il"/>
                <a:gd name="ib" fmla="+- b 0 il"/>
              </a:gdLst>
              <a:ahLst/>
              <a:cxnLst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3">
                  <a:pos x="hc" y="t"/>
                </a:cxn>
              </a:cxnLst>
              <a:rect l="l" t="t" r="r" b="b"/>
              <a:pathLst>
                <a:path w="1941" h="1941">
                  <a:moveTo>
                    <a:pt x="1486" y="0"/>
                  </a:moveTo>
                  <a:lnTo>
                    <a:pt x="1941" y="455"/>
                  </a:lnTo>
                  <a:lnTo>
                    <a:pt x="1941" y="1941"/>
                  </a:lnTo>
                  <a:lnTo>
                    <a:pt x="455" y="1941"/>
                  </a:lnTo>
                  <a:lnTo>
                    <a:pt x="0" y="1486"/>
                  </a:lnTo>
                  <a:lnTo>
                    <a:pt x="1486" y="148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</a:rPr>
              <a:t>的提出：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</a:rPr>
              <a:t> 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</a:rPr>
              <a:t>支持向量机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</a:rPr>
              <a:t>(support vector machine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</a:rPr>
              <a:t>，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</a:rPr>
              <a:t>SVM)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</a:rPr>
              <a:t>是经典的机器学习模型之一，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</a:rPr>
              <a:t>    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</a:rPr>
              <a:t>最早由Cortes和Vapnik二人于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</a:rPr>
              <a:t>1995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</a:rPr>
              <a:t>年为解决二分类问题而提出</a:t>
            </a: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</a:rPr>
              <a:t>[1]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</a:rPr>
              <a:t>。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altLang="zh-CN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dirty="0">
                <a:latin typeface="Cambria Math" panose="02040503050406030204" charset="0"/>
                <a:ea typeface="楷体" panose="02010609060101010101" pitchFamily="49" charset="-122"/>
              </a:rPr>
              <a:t>的特点</a:t>
            </a:r>
            <a:endParaRPr lang="zh-CN" altLang="en-US" dirty="0">
              <a:latin typeface="Cambria Math" panose="02040503050406030204" charset="0"/>
              <a:ea typeface="楷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Cambria Math" panose="02040503050406030204" charset="0"/>
                <a:ea typeface="楷体" panose="02010609060101010101" pitchFamily="49" charset="-122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SVM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有坚实的统计理论基础，算法实现容易，且决策函数具有很强的几何含义。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SVM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在模式识别等数据分析问题中的表现优越，如今已经是一个经典的判别分析方法。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[1] Cortes C, </a:t>
            </a:r>
            <a:r>
              <a:rPr lang="en-US" altLang="zh-CN" sz="16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Vapnik</a:t>
            </a:r>
            <a:r>
              <a:rPr lang="en-US" altLang="zh-CN" sz="16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V. Support-vector networks[J]. Machine learning, 1995, 20(3): 273-297.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8805" y="5445305"/>
            <a:ext cx="33051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学院照片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 flipV="1">
            <a:off x="-35560" y="701720"/>
            <a:ext cx="12227560" cy="35571"/>
          </a:xfrm>
          <a:prstGeom prst="line">
            <a:avLst/>
          </a:prstGeom>
          <a:ln w="3175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"/>
          <p:cNvSpPr txBox="1"/>
          <p:nvPr/>
        </p:nvSpPr>
        <p:spPr>
          <a:xfrm>
            <a:off x="657471" y="204688"/>
            <a:ext cx="1768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en-US" sz="2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20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1805" y="240883"/>
            <a:ext cx="72000" cy="326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资源 3@3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45" y="184150"/>
            <a:ext cx="2326640" cy="439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789940"/>
            <a:ext cx="11523980" cy="5822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的基本内容：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线性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硬间隔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 [2]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软间隔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非线性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：核函数升维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的其他拓展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案例分析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R)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Cambria Math" panose="02040503050406030204" charset="0"/>
              <a:ea typeface="楷体" panose="02010609060101010101" pitchFamily="49" charset="-122"/>
              <a:cs typeface="Cambria Math" panose="02040503050406030204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[2]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https://blog.csdn.net/c406495762/article/details/78072313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>
            <a:off x="598805" y="5445305"/>
            <a:ext cx="33051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TABLE_ENDDRAG_ORIGIN_RECT" val="631*129"/>
  <p:tag name="TABLE_ENDDRAG_RECT" val="203*248*631*129"/>
</p:tagLst>
</file>

<file path=ppt/tags/tag12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8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4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5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6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49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8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59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61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64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65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66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75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81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UNIT_LINE_FORE_SCHEMECOLOR_INDEX_BRIGHTNESS" val="-0.1"/>
  <p:tag name="KSO_WM_UNIT_LINE_FORE_SCHEMECOLOR_INDEX" val="16"/>
  <p:tag name="KSO_WM_UNIT_LINE_FILL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COMMONDATA" val="eyJoZGlkIjoiODAyNTFiNDc3YmRiZTE5ZDQ3NDQ1ZGU0YzUwNTU5ZGQifQ=="/>
  <p:tag name="KSO_WPP_MARK_KEY" val="b5c56b66-cd29-4b67-9091-c691de5261bf"/>
  <p:tag name="commondata" val="eyJoZGlkIjoiNDM2ZDgxZGUzYWIzMGIxNjAzNjVjMTlmOGMxMDAyODM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B2886"/>
      </a:accent1>
      <a:accent2>
        <a:srgbClr val="DFE3F1"/>
      </a:accent2>
      <a:accent3>
        <a:srgbClr val="71299F"/>
      </a:accent3>
      <a:accent4>
        <a:srgbClr val="FFBA55"/>
      </a:accent4>
      <a:accent5>
        <a:srgbClr val="F18870"/>
      </a:accent5>
      <a:accent6>
        <a:srgbClr val="EC5F74"/>
      </a:accent6>
      <a:hlink>
        <a:srgbClr val="7030A0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8110</Words>
  <Application>WPS 演示</Application>
  <PresentationFormat>宽屏</PresentationFormat>
  <Paragraphs>522</Paragraphs>
  <Slides>40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40</vt:i4>
      </vt:variant>
    </vt:vector>
  </HeadingPairs>
  <TitlesOfParts>
    <vt:vector size="63" baseType="lpstr">
      <vt:lpstr>Arial</vt:lpstr>
      <vt:lpstr>宋体</vt:lpstr>
      <vt:lpstr>Wingdings</vt:lpstr>
      <vt:lpstr>Wingdings</vt:lpstr>
      <vt:lpstr>微软雅黑</vt:lpstr>
      <vt:lpstr>楷体</vt:lpstr>
      <vt:lpstr>Times New Roman</vt:lpstr>
      <vt:lpstr>Cambria Math</vt:lpstr>
      <vt:lpstr>Arial Unicode MS</vt:lpstr>
      <vt:lpstr>Calibri</vt:lpstr>
      <vt:lpstr>Office 主题​​</vt:lpstr>
      <vt:lpstr>2_Office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杨芷仪</dc:creator>
  <cp:lastModifiedBy>Administrator</cp:lastModifiedBy>
  <cp:revision>862</cp:revision>
  <dcterms:created xsi:type="dcterms:W3CDTF">2019-06-19T02:08:00Z</dcterms:created>
  <dcterms:modified xsi:type="dcterms:W3CDTF">2024-06-13T00:58:01Z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35C257196B7A4FD7B60219279D78237A</vt:lpwstr>
  </property>
</Properties>
</file>